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3"/>
  </p:notesMasterIdLst>
  <p:sldIdLst>
    <p:sldId id="256" r:id="rId2"/>
    <p:sldId id="257" r:id="rId3"/>
    <p:sldId id="28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4" r:id="rId29"/>
    <p:sldId id="283" r:id="rId30"/>
    <p:sldId id="282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заболеваемости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Статистика заболеваемости</c:v>
                </c:pt>
              </c:strCache>
            </c:strRef>
          </c:tx>
          <c:dLbls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Не болевшие ни разу</c:v>
                </c:pt>
                <c:pt idx="1">
                  <c:v>Более 1-3 раз в год</c:v>
                </c:pt>
                <c:pt idx="2">
                  <c:v>Более 4 раз в год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 formatCode="General">
                  <c:v>0</c:v>
                </c:pt>
                <c:pt idx="1">
                  <c:v>0.79500000000000004</c:v>
                </c:pt>
                <c:pt idx="2" formatCode="0%">
                  <c:v>0.10100000000000001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2166103927260898"/>
          <c:y val="0.18215707095199077"/>
          <c:w val="0.47833886512609708"/>
          <c:h val="0.75673734552933902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руппы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</a:p>
        </c:rich>
      </c:tx>
      <c:layout>
        <c:manualLayout>
          <c:xMode val="edge"/>
          <c:yMode val="edge"/>
          <c:x val="0.28625380655710619"/>
          <c:y val="8.3554630493552481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Группы здоровья</c:v>
                </c:pt>
              </c:strCache>
            </c:strRef>
          </c:tx>
          <c:dLbls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 I группа</c:v>
                </c:pt>
                <c:pt idx="1">
                  <c:v>II группа</c:v>
                </c:pt>
                <c:pt idx="2">
                  <c:v>III группа</c:v>
                </c:pt>
                <c:pt idx="3">
                  <c:v>IV группа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0.39300000000000002</c:v>
                </c:pt>
                <c:pt idx="1">
                  <c:v>0.57499999999999996</c:v>
                </c:pt>
                <c:pt idx="2">
                  <c:v>2.5999999999999999E-2</c:v>
                </c:pt>
                <c:pt idx="3">
                  <c:v>6.4999999999999997E-3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92875-09A6-453B-A020-22C352D67BBE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75477-C86D-46B6-8D22-060A67FF5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8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B453-BE92-4477-B6BF-12FF294A569F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A55C-4FD5-4E60-B378-4AF2E590D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7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B453-BE92-4477-B6BF-12FF294A569F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A55C-4FD5-4E60-B378-4AF2E590D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479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B453-BE92-4477-B6BF-12FF294A569F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A55C-4FD5-4E60-B378-4AF2E590D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175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B453-BE92-4477-B6BF-12FF294A569F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A55C-4FD5-4E60-B378-4AF2E590D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128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B453-BE92-4477-B6BF-12FF294A569F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A55C-4FD5-4E60-B378-4AF2E590D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509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B453-BE92-4477-B6BF-12FF294A569F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A55C-4FD5-4E60-B378-4AF2E590D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158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B453-BE92-4477-B6BF-12FF294A569F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A55C-4FD5-4E60-B378-4AF2E590D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139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B453-BE92-4477-B6BF-12FF294A569F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A55C-4FD5-4E60-B378-4AF2E590D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07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B453-BE92-4477-B6BF-12FF294A569F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A55C-4FD5-4E60-B378-4AF2E590D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400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B453-BE92-4477-B6BF-12FF294A569F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A55C-4FD5-4E60-B378-4AF2E590D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933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B453-BE92-4477-B6BF-12FF294A569F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A55C-4FD5-4E60-B378-4AF2E590D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837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6B453-BE92-4477-B6BF-12FF294A569F}" type="datetimeFigureOut">
              <a:rPr lang="ru-RU" smtClean="0"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AA55C-4FD5-4E60-B378-4AF2E590D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81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chart" Target="../charts/chart2.xml"/><Relationship Id="rId7" Type="http://schemas.openxmlformats.org/officeDocument/2006/relationships/image" Target="../media/image3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mbdou60.edummr.ru/%d0%bc%d0%b5%d0%b4%d0%b8%d1%86%d0%b8%d0%bd%d1%81%d0%ba%d0%be%d0%b5-%d0%bf%d1%81%d0%b8%d1%85%d0%be%d0%bb%d0%be%d0%b3%d0%b8%d1%87%d0%b5%d1%81%d0%ba%d0%be%d0%b5-%d0%b8-%d0%bb%d0%be%d0%b3%d0%be%d0%bf" TargetMode="External"/><Relationship Id="rId5" Type="http://schemas.openxmlformats.org/officeDocument/2006/relationships/image" Target="../media/image33.jpeg"/><Relationship Id="rId10" Type="http://schemas.openxmlformats.org/officeDocument/2006/relationships/slide" Target="slide4.xml"/><Relationship Id="rId4" Type="http://schemas.openxmlformats.org/officeDocument/2006/relationships/image" Target="../media/image32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" Target="slide4.xml"/><Relationship Id="rId7" Type="http://schemas.openxmlformats.org/officeDocument/2006/relationships/image" Target="../media/image40.png"/><Relationship Id="rId2" Type="http://schemas.openxmlformats.org/officeDocument/2006/relationships/hyperlink" Target="https://mbdou60.edummr.ru/%d1%83%d1%81%d0%bb%d0%be%d0%b2%d0%b8%d1%8f-%d0%be%d1%85%d1%80%d0%b0%d0%bd%d1%8b-%d0%b7%d0%b4%d0%be%d1%80%d0%be%d0%b2%d1%8c%d1%8f-%d0%b2%d0%be%d1%81%d0%bf%d0%b8%d1%82%d0%b0%d0%bd%d0%bd%d0%b8%d0%ba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png"/><Relationship Id="rId7" Type="http://schemas.openxmlformats.org/officeDocument/2006/relationships/slide" Target="slide4.xml"/><Relationship Id="rId2" Type="http://schemas.openxmlformats.org/officeDocument/2006/relationships/hyperlink" Target="https://mbdou60.edummr.ru/%d0%b1%d0%b5%d0%b7%d0%be%d0%bf%d0%b0%d1%81%d0%bd%d0%be%d1%81%d1%82%d1%8c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mbdou60.edummr.ru/wp-content/uploads/2023/01/%D0%9C%D0%B5%D0%BD%D1%8E-10-%D0%B4%D0%BD%D0%B5%D0%B2%D0%BD%D0%BE%D0%B5-%D1%8F%D1%81%D0%BB%D0%B8.pdf" TargetMode="External"/><Relationship Id="rId3" Type="http://schemas.openxmlformats.org/officeDocument/2006/relationships/hyperlink" Target="https://mbdou60.edummr.ru/%d0%be%d1%80%d0%b3%d0%b0%d0%bd%d0%b8%d0%b7%d0%b0%d1%86%d0%b8%d1%8f-%d0%bf%d0%b8%d1%82%d0%b0%d0%bd%d0%b8%d1%8f-%d0%b2-%d0%be%d0%b1%d1%80%d0%b0%d0%b7%d0%be%d0%b2%d0%b0%d1%82%d0%b5%d0%bb%d1%8c%d0%bd" TargetMode="External"/><Relationship Id="rId7" Type="http://schemas.openxmlformats.org/officeDocument/2006/relationships/hyperlink" Target="https://mbdou60.edummr.ru/wp-content/uploads/2023/01/%D0%9C%D0%B5%D0%BD%D1%8E-10-%D0%B4%D0%BD%D0%B5%D0%B2%D0%BD%D0%BE%D0%B5-%D1%81%D0%B0%D0%B4.pdf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slide" Target="slide4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" Target="slide4.xml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hyperlink" Target="https://mbdou60.edummr.ru/mattehobe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mbdou60.edummr.ru/%d0%bf%d0%b5%d0%b4%d0%b0%d0%b3%d0%be%d0%b3%d0%b8" TargetMode="External"/><Relationship Id="rId1" Type="http://schemas.openxmlformats.org/officeDocument/2006/relationships/slideLayout" Target="../slideLayouts/slideLayout4.xml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slide" Target="slide4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mbdou60.edummr.ru/wp-content/uploads/2022/09/%D0%A0%D0%9F%D0%92.pdf" TargetMode="External"/><Relationship Id="rId7" Type="http://schemas.openxmlformats.org/officeDocument/2006/relationships/hyperlink" Target="https://mbdou60.edummr.ru/%d0%bf%d0%be%d0%ba%d0%b0%d0%b7%d0%b0%d1%82%d0%b5%d0%bb%d0%b8" TargetMode="External"/><Relationship Id="rId2" Type="http://schemas.openxmlformats.org/officeDocument/2006/relationships/hyperlink" Target="https://mbdou60.edummr.ru/wp-content/uploads/2022/06/%D0%9E%D0%9E%D0%9F-%D0%BD%D0%B0-2021-2025-%D1%83%D1%87.%D0%B3%D0%BE%D0%B4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mbdou60.edummr.ru/wp-content/uploads/2022/09/%D0%A3%D1%87%D0%B5%D0%B1%D0%BD%D1%8B%D0%B9-%D0%BF%D0%BB%D0%B0%D0%BD.pdf" TargetMode="External"/><Relationship Id="rId5" Type="http://schemas.openxmlformats.org/officeDocument/2006/relationships/hyperlink" Target="https://mbdou60.edummr.ru/%d0%be%d0%b1%d1%80%d0%b0%d0%b7%d0%be%d0%b2%d0%b0%d1%82%d0%b5%d0%bb%d1%8c%d0%bd%d0%b0%d1%8f-%d0%bf%d1%80%d0%be%d0%b3%d1%80%d0%b0%d0%bc%d0%bc%d0%b0" TargetMode="External"/><Relationship Id="rId4" Type="http://schemas.openxmlformats.org/officeDocument/2006/relationships/hyperlink" Target="https://mbdou60.edummr.ru/wp-content/uploads/2020/12/%D0%9F%D1%80%D0%BE%D0%B3%D1%80%D0%B0%D0%BC%D0%BC%D0%B0-%D0%A0%D0%B0%D0%B7%D0%B2%D0%B8%D1%82%D0%B8%D1%8F-%D0%9C%D0%91%D0%94%D0%9E%D0%A3-60-2021-25.pdf" TargetMode="External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hyperlink" Target="https://mbdou60.edummr.ru/wp-content/uploads/2019/10/%D0%90%D0%9E%D0%9F-%D0%BD%D0%B0%D1%88%D0%B0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isk.yandex.ru/i/AggkuNj_elD9GA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slide" Target="slide4.xml"/><Relationship Id="rId2" Type="http://schemas.openxmlformats.org/officeDocument/2006/relationships/hyperlink" Target="https://mbdou60.edummr.ru/%D0%BF%D0%BB%D0%B0%D1%82%D0%BD%D1%8B%D0%B5-%D1%83%D1%81%D0%BB%D1%83%D0%B3%D0%B8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slide" Target="slide4.xml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slide" Target="slide4.xml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slide" Target="slide4.xml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pn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png"/><Relationship Id="rId7" Type="http://schemas.openxmlformats.org/officeDocument/2006/relationships/image" Target="../media/image120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9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jpeg"/><Relationship Id="rId9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0.xml"/><Relationship Id="rId18" Type="http://schemas.openxmlformats.org/officeDocument/2006/relationships/slide" Target="slide29.xml"/><Relationship Id="rId3" Type="http://schemas.openxmlformats.org/officeDocument/2006/relationships/slide" Target="slide6.xml"/><Relationship Id="rId7" Type="http://schemas.openxmlformats.org/officeDocument/2006/relationships/slide" Target="slide12.xml"/><Relationship Id="rId12" Type="http://schemas.openxmlformats.org/officeDocument/2006/relationships/slide" Target="slide19.xml"/><Relationship Id="rId17" Type="http://schemas.openxmlformats.org/officeDocument/2006/relationships/slide" Target="slide28.xml"/><Relationship Id="rId2" Type="http://schemas.openxmlformats.org/officeDocument/2006/relationships/slide" Target="slide5.xml"/><Relationship Id="rId16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8.xml"/><Relationship Id="rId5" Type="http://schemas.openxmlformats.org/officeDocument/2006/relationships/slide" Target="slide9.xml"/><Relationship Id="rId15" Type="http://schemas.openxmlformats.org/officeDocument/2006/relationships/slide" Target="slide23.xml"/><Relationship Id="rId10" Type="http://schemas.openxmlformats.org/officeDocument/2006/relationships/slide" Target="slide15.xml"/><Relationship Id="rId19" Type="http://schemas.openxmlformats.org/officeDocument/2006/relationships/slide" Target="slide30.xml"/><Relationship Id="rId4" Type="http://schemas.openxmlformats.org/officeDocument/2006/relationships/slide" Target="slide7.xml"/><Relationship Id="rId9" Type="http://schemas.openxmlformats.org/officeDocument/2006/relationships/slide" Target="slide14.xml"/><Relationship Id="rId14" Type="http://schemas.openxmlformats.org/officeDocument/2006/relationships/slide" Target="slide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vk.com/detsadteremok60" TargetMode="External"/><Relationship Id="rId7" Type="http://schemas.openxmlformats.org/officeDocument/2006/relationships/hyperlink" Target="https://t.me/teremok_6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profile/1092524827" TargetMode="External"/><Relationship Id="rId5" Type="http://schemas.openxmlformats.org/officeDocument/2006/relationships/hyperlink" Target="https://mbdou60.edummr.ru/" TargetMode="External"/><Relationship Id="rId10" Type="http://schemas.openxmlformats.org/officeDocument/2006/relationships/hyperlink" Target="https://mbdou60.edummr.ru/%d1%80%d0%b5%d0%b6%d0%b8%d0%bc-%d1%80%d0%b0%d0%b1%d0%be%d1%82%d1%8b" TargetMode="External"/><Relationship Id="rId4" Type="http://schemas.openxmlformats.org/officeDocument/2006/relationships/image" Target="../media/image4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https://mbdou60.edummr.ru/%d0%b3%d1%80%d1%83%d0%bf%d0%bf%d0%b0-5" TargetMode="External"/><Relationship Id="rId18" Type="http://schemas.openxmlformats.org/officeDocument/2006/relationships/hyperlink" Target="https://mbdou60.edummr.ru/9-2" TargetMode="External"/><Relationship Id="rId3" Type="http://schemas.openxmlformats.org/officeDocument/2006/relationships/image" Target="../media/image7.png"/><Relationship Id="rId21" Type="http://schemas.openxmlformats.org/officeDocument/2006/relationships/image" Target="../media/image12.jpeg"/><Relationship Id="rId7" Type="http://schemas.openxmlformats.org/officeDocument/2006/relationships/image" Target="../media/image10.png"/><Relationship Id="rId12" Type="http://schemas.openxmlformats.org/officeDocument/2006/relationships/hyperlink" Target="https://mbdou60.edummr.ru/%D0%B3%D1%80%D1%83%D0%BF%D0%BF%D0%B0-4" TargetMode="External"/><Relationship Id="rId17" Type="http://schemas.openxmlformats.org/officeDocument/2006/relationships/hyperlink" Target="https://mbdou60.edummr.ru/10-2" TargetMode="External"/><Relationship Id="rId2" Type="http://schemas.openxmlformats.org/officeDocument/2006/relationships/image" Target="../media/image6.emf"/><Relationship Id="rId16" Type="http://schemas.openxmlformats.org/officeDocument/2006/relationships/hyperlink" Target="https://mbdou60.edummr.ru/%d0%b3%d1%80%d1%83%d0%bf%d0%bf%d0%b0-%d0%ba%d1%80%d0%b0%d1%82%d0%ba%d0%be%d0%b2%d1%80%d0%b5%d0%bc%d0%b5%d0%bd%d0%bd%d0%be%d0%b3%d0%be-%d0%bf%d1%80%d0%b5%d0%b1%d1%8b%d0%b2%d0%b0%d0%bd%d0%b8%d1%8f" TargetMode="External"/><Relationship Id="rId20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mbdou60.edummr.ru/nashigrupp" TargetMode="External"/><Relationship Id="rId11" Type="http://schemas.openxmlformats.org/officeDocument/2006/relationships/hyperlink" Target="https://mbdou60.edummr.ru/3-2" TargetMode="External"/><Relationship Id="rId5" Type="http://schemas.openxmlformats.org/officeDocument/2006/relationships/image" Target="../media/image9.png"/><Relationship Id="rId15" Type="http://schemas.openxmlformats.org/officeDocument/2006/relationships/hyperlink" Target="https://mbdou60.edummr.ru/%d0%b3%d1%80%d1%83%d0%bf%d0%bf%d0%b0-7" TargetMode="External"/><Relationship Id="rId10" Type="http://schemas.openxmlformats.org/officeDocument/2006/relationships/hyperlink" Target="https://mbdou60.edummr.ru/2-2" TargetMode="External"/><Relationship Id="rId19" Type="http://schemas.openxmlformats.org/officeDocument/2006/relationships/hyperlink" Target="https://mbdou60.edummr.ru/%d0%b3%d1%80%d1%83%d0%bf%d0%bf%d0%b0-8" TargetMode="External"/><Relationship Id="rId4" Type="http://schemas.openxmlformats.org/officeDocument/2006/relationships/image" Target="../media/image8.emf"/><Relationship Id="rId9" Type="http://schemas.openxmlformats.org/officeDocument/2006/relationships/hyperlink" Target="https://mbdou60.edummr.ru/1-2" TargetMode="External"/><Relationship Id="rId14" Type="http://schemas.openxmlformats.org/officeDocument/2006/relationships/hyperlink" Target="https://mbdou60.edummr.ru/%d0%b3%d1%80%d1%83%d0%bf%d0%bf%d0%b0-6" TargetMode="External"/><Relationship Id="rId2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11" Type="http://schemas.openxmlformats.org/officeDocument/2006/relationships/slide" Target="slide4.xml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slide" Target="slide4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-108520" y="1218147"/>
            <a:ext cx="9145016" cy="3723022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«СРЕДНЯЯ ОБЩЕОБРАЗОВАТЕЛЬНАЯ ШКОЛА №3»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Публичный доклад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дошкольного отделения №7                                  «Теремок»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2022-2023 учебный год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7" y="5157192"/>
            <a:ext cx="4608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                                         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Принят на заседании</a:t>
            </a:r>
          </a:p>
          <a:p>
            <a:pPr algn="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педагогического совета № 5</a:t>
            </a:r>
          </a:p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                                          </a:t>
            </a:r>
            <a:r>
              <a:rPr lang="ru-RU" sz="1600" smtClean="0">
                <a:solidFill>
                  <a:schemeClr val="accent5">
                    <a:lumMod val="50000"/>
                  </a:schemeClr>
                </a:solidFill>
              </a:rPr>
              <a:t>от 25.05.2023г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8640"/>
            <a:ext cx="980728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4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373616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Охрана жизни и здоровья</a:t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/>
                <a:ea typeface="Calibri"/>
              </a:rPr>
              <a:t>Оздоровительная </a:t>
            </a:r>
            <a:r>
              <a:rPr lang="ru-RU" sz="1600" dirty="0">
                <a:solidFill>
                  <a:schemeClr val="tx2"/>
                </a:solidFill>
                <a:latin typeface="Times New Roman"/>
                <a:ea typeface="Calibri"/>
              </a:rPr>
              <a:t>работа в ДОУ проводится на основе нормативно –правовых документов:</a:t>
            </a:r>
            <a:br>
              <a:rPr lang="ru-RU" sz="1600" dirty="0">
                <a:solidFill>
                  <a:schemeClr val="tx2"/>
                </a:solidFill>
                <a:latin typeface="Times New Roman"/>
                <a:ea typeface="Calibri"/>
              </a:rPr>
            </a:br>
            <a:r>
              <a:rPr lang="ru-RU" sz="1600" dirty="0">
                <a:solidFill>
                  <a:schemeClr val="tx2"/>
                </a:solidFill>
                <a:latin typeface="Times New Roman"/>
                <a:ea typeface="Calibri"/>
              </a:rPr>
              <a:t>Федеральный закон от 30 марта 1999 г. </a:t>
            </a:r>
            <a:r>
              <a:rPr lang="ru-RU" sz="1600" dirty="0" smtClean="0">
                <a:solidFill>
                  <a:schemeClr val="tx2"/>
                </a:solidFill>
                <a:latin typeface="Times New Roman"/>
                <a:ea typeface="Calibri"/>
              </a:rPr>
              <a:t>№ </a:t>
            </a:r>
            <a:r>
              <a:rPr lang="ru-RU" sz="1600" dirty="0">
                <a:solidFill>
                  <a:schemeClr val="tx2"/>
                </a:solidFill>
                <a:latin typeface="Times New Roman"/>
                <a:ea typeface="Calibri"/>
              </a:rPr>
              <a:t>52-ФЗ «О санитарно-эпидемиологическом благополучии населения»;</a:t>
            </a:r>
            <a:br>
              <a:rPr lang="ru-RU" sz="1600" dirty="0">
                <a:solidFill>
                  <a:schemeClr val="tx2"/>
                </a:solidFill>
                <a:latin typeface="Times New Roman"/>
                <a:ea typeface="Calibri"/>
              </a:rPr>
            </a:br>
            <a:r>
              <a:rPr lang="ru-RU" sz="1600" dirty="0">
                <a:solidFill>
                  <a:schemeClr val="tx2"/>
                </a:solidFill>
                <a:latin typeface="Times New Roman"/>
                <a:ea typeface="Calibri"/>
              </a:rPr>
              <a:t>Санитарно-эпидемиологических требованиях к организациям воспитания и обучения, отдыха и оздоровления детей и молодежи СП 2.4.3648-20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556792"/>
            <a:ext cx="4906888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обеспечение осуществляется внештатным медицинским персоналом, на основании Договора  с ГБУЗ МО МГКБ, Педиатрическое отделение No1. </a:t>
            </a:r>
          </a:p>
          <a:p>
            <a:pPr marL="0" indent="0" algn="just">
              <a:buNone/>
            </a:pP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оборудован медицинский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кабинет, изолятор и процедурный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1920" y="4293096"/>
            <a:ext cx="4284476" cy="2306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детей, ни разу не болевших –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(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</a:t>
            </a:r>
            <a:r>
              <a:rPr lang="en-US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детей болевших 1-3 раза –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(79,5%)</a:t>
            </a:r>
          </a:p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детей болевших более 4-х раз –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(</a:t>
            </a:r>
            <a:r>
              <a:rPr lang="en-US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здоровья: </a:t>
            </a:r>
          </a:p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-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(39,3%)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–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57,5%)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– </a:t>
            </a:r>
            <a:r>
              <a:rPr lang="en-US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2,6%)</a:t>
            </a:r>
          </a:p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en-US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– 2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(0,65%)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дней, пропущенных 1-им ребёнком по болезни –8,9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92906910"/>
              </p:ext>
            </p:extLst>
          </p:nvPr>
        </p:nvGraphicFramePr>
        <p:xfrm>
          <a:off x="2843808" y="2132856"/>
          <a:ext cx="3636404" cy="167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062760023"/>
              </p:ext>
            </p:extLst>
          </p:nvPr>
        </p:nvGraphicFramePr>
        <p:xfrm>
          <a:off x="6012160" y="2708920"/>
          <a:ext cx="2808312" cy="167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E:\Elements\территория, помещения\P90801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0459" y="2999316"/>
            <a:ext cx="2197351" cy="1648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Elements\территория, помещения\P90802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92"/>
          <a:stretch/>
        </p:blipFill>
        <p:spPr bwMode="auto">
          <a:xfrm>
            <a:off x="2099045" y="4936982"/>
            <a:ext cx="1818806" cy="1746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08104" y="1484784"/>
            <a:ext cx="1944216" cy="5760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hlinkClick r:id="rId6"/>
              </a:rPr>
              <a:t>Медицинское обслуживание и сопровождение</a:t>
            </a:r>
            <a:endParaRPr lang="ru-RU" sz="12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092002"/>
            <a:ext cx="1080120" cy="1551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Владелец\Desktop\photo1686725821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891" y="2492896"/>
            <a:ext cx="1709057" cy="2278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Elements\территория, помещения\P908019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4" y="5055640"/>
            <a:ext cx="2058563" cy="1543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8145102" y="5884962"/>
            <a:ext cx="819386" cy="7691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назад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07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2734" y="4964864"/>
            <a:ext cx="5544616" cy="21382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сохранения физического и психического здоровья большое внимание уделяется режиму дня, рациональному распределению образовательной нагрузки в течение недели, соблюдению санитарно-гигиенических норм. </a:t>
            </a:r>
          </a:p>
          <a:p>
            <a:pPr marL="0" indent="0" algn="just">
              <a:buNone/>
            </a:pP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2022-2023 учебного года </a:t>
            </a:r>
            <a:r>
              <a:rPr lang="ru-RU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здоровьесбережение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дошкольников осуществлялось через интеграцию различных видов деятельности: двигательной, музыкальной, познавательной, игровой, коммуникативной.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05225" y="4286134"/>
            <a:ext cx="1762125" cy="568109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Условия охраны и здоровья воспитанников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5652120" y="1850554"/>
            <a:ext cx="3419028" cy="309634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работы построена с учётом возрастных, психологических и индивидуальных особенностей детей при организованном медико-педагогическом контроле и включает в себя ежедневную утреннюю гимнастику, физкультурные занятия (в физкультурном зале и бассейне), спортивные праздники и развлечения, мероприятия по профилактике плоскостопия и сколиоза, физкультминутки, прогулки, подвижные игры, самостоятельную двигательную активность.</a:t>
            </a:r>
          </a:p>
          <a:p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100392" y="5877272"/>
            <a:ext cx="914400" cy="8423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назад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341" y="116632"/>
            <a:ext cx="8501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sz="1600" dirty="0">
                <a:solidFill>
                  <a:schemeClr val="tx2"/>
                </a:solidFill>
                <a:latin typeface="Times New Roman"/>
                <a:ea typeface="Calibri"/>
                <a:cs typeface="+mj-cs"/>
              </a:rPr>
              <a:t>Охрана жизни и здоровья детей, развитие и </a:t>
            </a:r>
            <a:r>
              <a:rPr lang="ru-RU" sz="1600" dirty="0" smtClean="0">
                <a:solidFill>
                  <a:schemeClr val="tx2"/>
                </a:solidFill>
                <a:latin typeface="Times New Roman"/>
                <a:ea typeface="Calibri"/>
                <a:cs typeface="+mj-cs"/>
              </a:rPr>
              <a:t>внедрение </a:t>
            </a:r>
            <a:r>
              <a:rPr lang="ru-RU" sz="1600" dirty="0" err="1" smtClean="0">
                <a:solidFill>
                  <a:schemeClr val="tx2"/>
                </a:solidFill>
                <a:latin typeface="Times New Roman"/>
                <a:ea typeface="Calibri"/>
                <a:cs typeface="+mj-cs"/>
              </a:rPr>
              <a:t>здоровьесберегающих</a:t>
            </a:r>
            <a:r>
              <a:rPr lang="ru-RU" sz="1600" dirty="0" smtClean="0">
                <a:solidFill>
                  <a:schemeClr val="tx2"/>
                </a:solidFill>
                <a:latin typeface="Times New Roman"/>
                <a:ea typeface="Calibri"/>
                <a:cs typeface="+mj-cs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Times New Roman"/>
                <a:ea typeface="Calibri"/>
                <a:cs typeface="+mj-cs"/>
              </a:rPr>
              <a:t>технологий в образовательный процесс относятся к числу приоритетных задач ДОУ. </a:t>
            </a:r>
          </a:p>
          <a:p>
            <a:pPr algn="just">
              <a:spcBef>
                <a:spcPct val="0"/>
              </a:spcBef>
            </a:pPr>
            <a:r>
              <a:rPr lang="ru-RU" sz="1600" dirty="0">
                <a:solidFill>
                  <a:schemeClr val="tx2"/>
                </a:solidFill>
                <a:latin typeface="Times New Roman"/>
                <a:ea typeface="Calibri"/>
                <a:cs typeface="+mj-cs"/>
              </a:rPr>
              <a:t>Полноценное развитие воспитанников невозможно без физического воспитания.</a:t>
            </a:r>
          </a:p>
          <a:p>
            <a:pPr algn="just">
              <a:spcBef>
                <a:spcPct val="0"/>
              </a:spcBef>
            </a:pPr>
            <a:r>
              <a:rPr lang="ru-RU" sz="1600" dirty="0" smtClean="0">
                <a:solidFill>
                  <a:schemeClr val="tx2"/>
                </a:solidFill>
                <a:latin typeface="Times New Roman"/>
                <a:ea typeface="Calibri"/>
                <a:cs typeface="+mj-cs"/>
              </a:rPr>
              <a:t>В </a:t>
            </a:r>
            <a:r>
              <a:rPr lang="ru-RU" sz="1600" dirty="0">
                <a:solidFill>
                  <a:schemeClr val="tx2"/>
                </a:solidFill>
                <a:latin typeface="Times New Roman"/>
                <a:ea typeface="Calibri"/>
                <a:cs typeface="+mj-cs"/>
              </a:rPr>
              <a:t>связи с этим, физкультурно-оздоровительная работа в </a:t>
            </a:r>
            <a:r>
              <a:rPr lang="ru-RU" sz="1600" dirty="0" smtClean="0">
                <a:solidFill>
                  <a:schemeClr val="tx2"/>
                </a:solidFill>
                <a:latin typeface="Times New Roman"/>
                <a:ea typeface="Calibri"/>
                <a:cs typeface="+mj-cs"/>
              </a:rPr>
              <a:t>ДОО имеет </a:t>
            </a:r>
            <a:r>
              <a:rPr lang="ru-RU" sz="1600" dirty="0">
                <a:solidFill>
                  <a:schemeClr val="tx2"/>
                </a:solidFill>
                <a:latin typeface="Times New Roman"/>
                <a:ea typeface="Calibri"/>
                <a:cs typeface="+mj-cs"/>
              </a:rPr>
              <a:t>большое значение, как для укрепления здоровья, так и для формирования двигательных умений и навыков, являющихся значимыми компонентами в познавательном и эмоциональном развитии воспитанников.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97152"/>
            <a:ext cx="2376264" cy="1780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57400"/>
            <a:ext cx="3045082" cy="1715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49" y="3528276"/>
            <a:ext cx="1874066" cy="1497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83" y="1857400"/>
            <a:ext cx="1755254" cy="2339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76" y="2924944"/>
            <a:ext cx="1324807" cy="1761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98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854968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dirty="0" smtClean="0">
                <a:solidFill>
                  <a:schemeClr val="tx2"/>
                </a:solidFill>
                <a:latin typeface="Times New Roman"/>
                <a:ea typeface="Calibri"/>
              </a:rPr>
              <a:t/>
            </a:r>
            <a:br>
              <a:rPr lang="ru-RU" sz="1600" dirty="0" smtClean="0">
                <a:solidFill>
                  <a:schemeClr val="tx2"/>
                </a:solidFill>
                <a:latin typeface="Times New Roman"/>
                <a:ea typeface="Calibri"/>
              </a:rPr>
            </a:br>
            <a:r>
              <a:rPr lang="ru-RU" sz="22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Безопасность</a:t>
            </a:r>
            <a:r>
              <a:rPr lang="ru-RU" sz="1600" dirty="0" smtClean="0">
                <a:solidFill>
                  <a:schemeClr val="tx2"/>
                </a:solidFill>
                <a:latin typeface="Times New Roman"/>
                <a:ea typeface="Calibri"/>
              </a:rPr>
              <a:t/>
            </a:r>
            <a:br>
              <a:rPr lang="ru-RU" sz="1600" dirty="0" smtClean="0">
                <a:solidFill>
                  <a:schemeClr val="tx2"/>
                </a:solidFill>
                <a:latin typeface="Times New Roman"/>
                <a:ea typeface="Calibri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/>
                <a:ea typeface="Calibri"/>
              </a:rPr>
              <a:t>Основными </a:t>
            </a:r>
            <a:r>
              <a:rPr lang="ru-RU" sz="1600" dirty="0">
                <a:solidFill>
                  <a:schemeClr val="tx2"/>
                </a:solidFill>
                <a:latin typeface="Times New Roman"/>
                <a:ea typeface="Calibri"/>
              </a:rPr>
              <a:t>направлениями деятельности по обеспечению</a:t>
            </a:r>
            <a:br>
              <a:rPr lang="ru-RU" sz="1600" dirty="0">
                <a:solidFill>
                  <a:schemeClr val="tx2"/>
                </a:solidFill>
                <a:latin typeface="Times New Roman"/>
                <a:ea typeface="Calibri"/>
              </a:rPr>
            </a:br>
            <a:r>
              <a:rPr lang="ru-RU" sz="1600" dirty="0">
                <a:solidFill>
                  <a:schemeClr val="tx2"/>
                </a:solidFill>
                <a:latin typeface="Times New Roman"/>
                <a:ea typeface="Calibri"/>
              </a:rPr>
              <a:t>безопасности в детском саду </a:t>
            </a:r>
            <a:r>
              <a:rPr lang="ru-RU" sz="1600" dirty="0" smtClean="0">
                <a:solidFill>
                  <a:schemeClr val="tx2"/>
                </a:solidFill>
                <a:latin typeface="Times New Roman"/>
                <a:ea typeface="Calibri"/>
              </a:rPr>
              <a:t>являются:</a:t>
            </a:r>
            <a:endParaRPr lang="ru-RU" sz="1600" dirty="0">
              <a:solidFill>
                <a:schemeClr val="tx2"/>
              </a:solidFill>
              <a:latin typeface="Times New Roman"/>
              <a:ea typeface="Calibri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24679" y="665423"/>
            <a:ext cx="6869379" cy="147101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Обеспечение выполнения санитарно-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гигиенических требований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188" y="816153"/>
            <a:ext cx="3481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правилам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ПДД и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пожарной</a:t>
            </a:r>
          </a:p>
          <a:p>
            <a:pPr algn="ctr"/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496" y="3609580"/>
            <a:ext cx="3425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Антитеррористическая безопасность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3456" y="3309613"/>
            <a:ext cx="1718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Охрана труда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04221" y="180492"/>
            <a:ext cx="2736304" cy="36004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/>
              </a:rPr>
              <a:t>Страничка безопасности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4" y="1345966"/>
            <a:ext cx="2906045" cy="2179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0" y="3948134"/>
            <a:ext cx="2569283" cy="2569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48134"/>
            <a:ext cx="2597348" cy="2597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40918"/>
            <a:ext cx="3660203" cy="2832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вал 11"/>
          <p:cNvSpPr/>
          <p:nvPr/>
        </p:nvSpPr>
        <p:spPr>
          <a:xfrm>
            <a:off x="8181875" y="5786947"/>
            <a:ext cx="936104" cy="9464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7" action="ppaction://hlinksldjump"/>
              </a:rPr>
              <a:t>назад</a:t>
            </a:r>
            <a:endParaRPr lang="ru-RU" sz="1400" dirty="0"/>
          </a:p>
        </p:txBody>
      </p:sp>
      <p:pic>
        <p:nvPicPr>
          <p:cNvPr id="2059" name="Picture 11" descr="C:\Users\Владелец\Desktop\photo1686905454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483" y="1243661"/>
            <a:ext cx="3038897" cy="2279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4"/>
          <a:stretch/>
        </p:blipFill>
        <p:spPr bwMode="auto">
          <a:xfrm>
            <a:off x="5890250" y="1277103"/>
            <a:ext cx="3283416" cy="2058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53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531440"/>
            <a:ext cx="8499226" cy="2304256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Питание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сформирована эффективная система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 за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организацией питания детей. Контроль за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качеством питания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закладкой продуктов,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кулинарной обработкой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выходом блюд, вкусовыми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качествами пищи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правильностью хранения и соблюдением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сроков реализации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 питания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медицинская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детского сада и комиссия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питанию.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Владелец\Desktop\photo1686905621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3" y="1299824"/>
            <a:ext cx="1986573" cy="2648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32462" y="1340768"/>
            <a:ext cx="3024336" cy="504056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/>
              </a:rPr>
              <a:t>Организация питания в ДОУ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92" y="1844824"/>
            <a:ext cx="3053556" cy="2290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2080" y="4134991"/>
            <a:ext cx="3960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пищеблоке в достаточном количестве набор оборудования, инвентаря и посуды. Все промаркировано в соответствии с её нахождением в цехах разного назначения (сырой, варёной продукции), в соответствии с приготовляемым блюдом.</a:t>
            </a:r>
          </a:p>
          <a:p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 персонал пищеблока аттестован, прошел санитарное обучение.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4831" y="1299825"/>
            <a:ext cx="33123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питания в дошкольном учреждении проводится согласно Санитарно-эпидемиологическим правилам и нормативам </a:t>
            </a:r>
            <a:r>
              <a:rPr lang="ru-RU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СанПин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2.3/2.4.3590-20 «Санитарно-эпидемиологические требования к организациям общественного питания населения» в части организации питания воспитанников; санитарным правилам СП 2.4.3648-20 "Санитарно-эпидемиологические требования к организациям воспитания и обучения, отдыха и оздоровления детей и молодежи", Методическим рекомендациям МР 2.3.6.0233-21 «Методические рекомендации к организации общественного питания населения».</a:t>
            </a:r>
          </a:p>
        </p:txBody>
      </p:sp>
      <p:sp>
        <p:nvSpPr>
          <p:cNvPr id="10" name="Овал 9"/>
          <p:cNvSpPr/>
          <p:nvPr/>
        </p:nvSpPr>
        <p:spPr>
          <a:xfrm>
            <a:off x="8100393" y="5786947"/>
            <a:ext cx="936104" cy="9464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5" action="ppaction://hlinksldjump"/>
              </a:rPr>
              <a:t>назад</a:t>
            </a:r>
            <a:endParaRPr lang="ru-RU" sz="1400" dirty="0"/>
          </a:p>
        </p:txBody>
      </p:sp>
      <p:pic>
        <p:nvPicPr>
          <p:cNvPr id="4100" name="Picture 4" descr="C:\Users\Владелец\Desktop\photo168690960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4" y="4005063"/>
            <a:ext cx="2054734" cy="2739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71800" y="5297644"/>
            <a:ext cx="1872208" cy="435612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Примерное меню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(от 3-7 лет)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71800" y="5950872"/>
            <a:ext cx="1872208" cy="43045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Примерное меню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(от 1-3 лет)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4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Развивающая среда</a:t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которой развивается ребенок, должна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обеспечивать личностно-ориентированное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и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социально-эмоциональное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детей со взрослыми, где ребенок</a:t>
            </a:r>
            <a:b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 себя, выражает осознанно-правильное отношение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окружающему, реализуя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себя как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личность.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6" y="1382186"/>
            <a:ext cx="3034680" cy="2276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вал 5"/>
          <p:cNvSpPr/>
          <p:nvPr/>
        </p:nvSpPr>
        <p:spPr>
          <a:xfrm>
            <a:off x="8110655" y="5733255"/>
            <a:ext cx="936104" cy="9464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3" action="ppaction://hlinksldjump"/>
              </a:rPr>
              <a:t>назад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8" y="3583403"/>
            <a:ext cx="3129721" cy="2623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546597" y="1196752"/>
            <a:ext cx="5597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Помещения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оборудованы мебелью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игровым</a:t>
            </a:r>
          </a:p>
          <a:p>
            <a:pPr>
              <a:spcBef>
                <a:spcPct val="0"/>
              </a:spcBef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оборудованием.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Оснащены разнообразными играми, пособиями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материалами, ориентированные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</a:t>
            </a:r>
          </a:p>
          <a:p>
            <a:pPr>
              <a:spcBef>
                <a:spcPct val="0"/>
              </a:spcBef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интеллектуальное,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личностное, познавательное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физическое развитие.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43" y="2520191"/>
            <a:ext cx="2524491" cy="189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334" y="2270490"/>
            <a:ext cx="2857425" cy="2143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779" y="4413559"/>
            <a:ext cx="1653152" cy="220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502" y="4557244"/>
            <a:ext cx="2747357" cy="2060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4075" y="6310416"/>
            <a:ext cx="377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99592" y="6244136"/>
            <a:ext cx="1872208" cy="435612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Ознакомиться с развивающей средой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3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137" y="26064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Наши педагоги</a:t>
            </a:r>
            <a:br>
              <a:rPr lang="ru-RU" sz="22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 профессионально грамотный и творческий коллектив, шагающий</a:t>
            </a:r>
            <a:b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ногу со временем и реализующий инновационные технологии. Профессиональная  компетентность  педагогов  отвечает  современным требованиям  к  осуществляемой  ими  образовательной  деятельности. Данные  о педагогическом стаже, образовании, квалификации свидетельствуют о стабильности коллектива,  его  работоспособности,  потенциальных  возможностях  к  творческой деятельности, положительной динамики роста его профессиональной компетентности. </a:t>
            </a: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 постоянно повышают свой профессиональный уровень,</a:t>
            </a:r>
            <a:b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посещают методические объединения, знакомятся с опытом работы своих коллег и</a:t>
            </a:r>
            <a:b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дошкольных учреждений</a:t>
            </a: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08340" y="6106569"/>
            <a:ext cx="1872208" cy="435612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Наш коллектив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321" y="2693664"/>
            <a:ext cx="3568824" cy="3393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19" y="2860389"/>
            <a:ext cx="4798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Воспитательно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- образовательный процесс в ДОУ обеспечивают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27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педагогов:</a:t>
            </a:r>
          </a:p>
          <a:p>
            <a:pPr>
              <a:spcBef>
                <a:spcPct val="0"/>
              </a:spcBef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высшее педагогическое образование –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22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человека; 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среднее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специальное педагогическое образование – 5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человек. </a:t>
            </a:r>
            <a:endParaRPr lang="ru-RU" sz="1600" dirty="0" smtClean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данный момент 100% педагогов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аттестованы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из них: </a:t>
            </a:r>
          </a:p>
          <a:p>
            <a:pPr>
              <a:spcBef>
                <a:spcPct val="0"/>
              </a:spcBef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высшая квалификационная  категория –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человек, первая квалификационная категория – 7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человек.</a:t>
            </a:r>
          </a:p>
        </p:txBody>
      </p:sp>
      <p:sp>
        <p:nvSpPr>
          <p:cNvPr id="8" name="Овал 7"/>
          <p:cNvSpPr/>
          <p:nvPr/>
        </p:nvSpPr>
        <p:spPr>
          <a:xfrm>
            <a:off x="8100392" y="5877272"/>
            <a:ext cx="936104" cy="894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4" action="ppaction://hlinksldjump"/>
              </a:rPr>
              <a:t>назад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85242" y="5173590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Педагоги постоянно повышают свой профессиональный уровень, </a:t>
            </a:r>
            <a:endParaRPr lang="ru-RU" sz="1600" dirty="0" smtClean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участвуют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работе методических объединений, знакомятся с опытом работы своих коллег и коллег других дошкольных учреждений, а также занимаются саморазвитием.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446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44824"/>
            <a:ext cx="8712968" cy="764704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течении 2022-2023 учебного года 2 педагога приняли участие в ОМО, проводимых в других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садах.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    </a:t>
            </a:r>
            <a:b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делились опытом по следующим темам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«Конструктивно – модельная деятельность как основа творческих способностей» </a:t>
            </a:r>
            <a:b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Чагина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В.С. «Конструирование из природного материала»</a:t>
            </a:r>
            <a:b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«Формы организации социально – нравственного воспитания детей дошкольного возраста»</a:t>
            </a:r>
            <a:b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Агаева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Э.А. « Дидактические игры как средство работы по </a:t>
            </a:r>
            <a:r>
              <a:rPr lang="ru-RU" sz="1600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патриотическому </a:t>
            </a:r>
            <a:r>
              <a:rPr lang="ru-RU" sz="1600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воспитаниюдетей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участие:</a:t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региональной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конференции «Функциональная грамотность: навыки развития,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эффективные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стратегии» </a:t>
            </a:r>
            <a:b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Казачинская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А.О. «Влияние витражной техники на креативное мышление дошкольников»</a:t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в зональном семинаре «</a:t>
            </a:r>
            <a:r>
              <a:rPr lang="ru-RU" sz="1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исследовательская деятельность в ДОО, как форма партнерства с    </a:t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родителями»</a:t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Широкова Е.В., </a:t>
            </a:r>
            <a:r>
              <a:rPr lang="ru-RU" sz="1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Ротанова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Н.В. «Работа с родителями в рамках реализации проекта ДОУ «Книга Памяти»</a:t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в фестивале педагогических идей </a:t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Выставка творчества педагогов «Картины из фетра.</a:t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635624"/>
            <a:ext cx="1537414" cy="2181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423877"/>
            <a:ext cx="1714633" cy="2569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75" y="2901558"/>
            <a:ext cx="1738700" cy="1834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9"/>
          <a:stretch/>
        </p:blipFill>
        <p:spPr>
          <a:xfrm>
            <a:off x="3923928" y="4800560"/>
            <a:ext cx="1410169" cy="2011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" y="3573018"/>
            <a:ext cx="2629783" cy="2992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34" y="3022134"/>
            <a:ext cx="1968483" cy="2790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Овал 11"/>
          <p:cNvSpPr/>
          <p:nvPr/>
        </p:nvSpPr>
        <p:spPr>
          <a:xfrm>
            <a:off x="7956376" y="5829990"/>
            <a:ext cx="936104" cy="894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8" action="ppaction://hlinksldjump"/>
              </a:rPr>
              <a:t>назад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8447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204864"/>
            <a:ext cx="8229600" cy="418058"/>
          </a:xfrm>
        </p:spPr>
        <p:txBody>
          <a:bodyPr>
            <a:normAutofit fontScale="90000"/>
          </a:bodyPr>
          <a:lstStyle/>
          <a:p>
            <a:pPr algn="l"/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( 3 курс – 10 человек, 4 курс – 5 человек)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дошкольном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отделении «Теремок»</a:t>
            </a:r>
            <a:b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цели:</a:t>
            </a:r>
            <a:b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Организовать практическую подготовку студентов.</a:t>
            </a:r>
            <a:b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Привить студентам педагогические навыки.</a:t>
            </a:r>
            <a:b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Сформировать профессиональные качества воспитателей.</a:t>
            </a:r>
            <a:b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Наставники студентов:</a:t>
            </a:r>
            <a:b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Мисник Е.П., </a:t>
            </a:r>
            <a:r>
              <a:rPr lang="ru-RU" sz="1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Птухина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А.А., </a:t>
            </a:r>
            <a:r>
              <a:rPr lang="ru-RU" sz="1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Криванчикова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Е.О., Смирнова О.А.,</a:t>
            </a:r>
            <a:r>
              <a:rPr lang="ru-RU" sz="1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Пешкарева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Л.Ф.,</a:t>
            </a:r>
            <a:b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Шевергина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М.И., </a:t>
            </a:r>
            <a:r>
              <a:rPr lang="ru-RU" sz="1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Елманбетова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М.Ш., Карташова И.Г., Широкова Е.В.</a:t>
            </a:r>
            <a:b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178696" cy="178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91856" y="404664"/>
            <a:ext cx="4896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2023 год Указом Президента России Владимира Путина объявлен Годом педагога и наставника. Миссия Года – признание особого статуса педагогических работников, в том числе выполняющих наставническую деятельность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дошкольном отделении  заключен договор с ГАОУ ВО МГПУ «Институт среднего профессионального образования имени </a:t>
            </a:r>
            <a:r>
              <a:rPr lang="ru-RU" sz="1400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К.Д.Ушинского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</a:p>
          <a:p>
            <a:endParaRPr lang="ru-RU" sz="1400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075" name="Picture 3" descr="C:\Users\Владелец\Desktop\2022-2023\Студенты - практиканты\НОД в младшей группе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7" y="3914137"/>
            <a:ext cx="2107545" cy="2810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943268"/>
            <a:ext cx="2085696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83556"/>
            <a:ext cx="2091385" cy="2788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29" y="2393335"/>
            <a:ext cx="2028168" cy="2788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Овал 10"/>
          <p:cNvSpPr/>
          <p:nvPr/>
        </p:nvSpPr>
        <p:spPr>
          <a:xfrm>
            <a:off x="7674316" y="5805264"/>
            <a:ext cx="1014084" cy="9189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7" action="ppaction://hlinksldjump"/>
              </a:rPr>
              <a:t>назад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9555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184" y="0"/>
            <a:ext cx="8329761" cy="842764"/>
          </a:xfrm>
        </p:spPr>
        <p:txBody>
          <a:bodyPr>
            <a:normAutofit/>
          </a:bodyPr>
          <a:lstStyle/>
          <a:p>
            <a:pPr algn="l"/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Образовательно – воспитательный процесс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 строится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соответствии:</a:t>
            </a:r>
            <a:endParaRPr lang="ru-RU" sz="14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620689"/>
            <a:ext cx="5112568" cy="1152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/>
              </a:rPr>
              <a:t>Основная образовательная программа составлена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/>
              </a:rPr>
              <a:t>на основе ООП дошкольного образования «От рождения до школы» под ред. Н.Е. </a:t>
            </a:r>
            <a:r>
              <a:rPr lang="ru-RU" sz="1400" dirty="0" err="1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/>
              </a:rPr>
              <a:t>Вераксы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/>
              </a:rPr>
              <a:t>, </a:t>
            </a:r>
            <a:r>
              <a:rPr lang="ru-RU" sz="1400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/>
              </a:rPr>
              <a:t>Т.С.Комаровой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/>
              </a:rPr>
              <a:t>, </a:t>
            </a:r>
            <a:r>
              <a:rPr lang="ru-RU" sz="1400" dirty="0" err="1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/>
              </a:rPr>
              <a:t>М.А.Васильевой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/>
              </a:rPr>
              <a:t>.</a:t>
            </a:r>
            <a:endParaRPr lang="ru-RU" sz="1400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383" y="1753071"/>
            <a:ext cx="2482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ru-RU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/>
              </a:rPr>
              <a:t>Программа воспитания</a:t>
            </a:r>
            <a:endParaRPr lang="ru-RU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383" y="2137390"/>
            <a:ext cx="2548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ru-RU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Программа развития</a:t>
            </a:r>
            <a:endParaRPr lang="ru-RU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383" y="2564904"/>
            <a:ext cx="2695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ru-RU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5"/>
              </a:rPr>
              <a:t>Парциальные программы</a:t>
            </a:r>
            <a:endParaRPr lang="ru-RU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131840" y="2009319"/>
            <a:ext cx="1656184" cy="769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3131840" y="2350859"/>
            <a:ext cx="1656184" cy="177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3203848" y="2644198"/>
            <a:ext cx="1584176" cy="1585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42545" y="2060848"/>
            <a:ext cx="129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6"/>
              </a:rPr>
              <a:t>Учебный план</a:t>
            </a:r>
            <a:endParaRPr lang="ru-RU" sz="1400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7383" y="2996952"/>
            <a:ext cx="81235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Мониторинг результатов  освоения  программного  материала  воспитанниками проводился  по  образовательным  областям: «Физическое  развитие», «Социально-коммуникативное развитие», «Познавательное развитие», «Речевое  развитие», «Художественно-эстетическое  развитие». Анализ выполнения программы за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2022-2023г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показал положительную динамику по различным видам деятельности детей во всех возрастных группах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endParaRPr lang="ru-RU" sz="1400" dirty="0" smtClean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>
              <a:spcBef>
                <a:spcPct val="0"/>
              </a:spcBef>
            </a:pP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о результатах мониторинга размещены </a:t>
            </a:r>
            <a:endParaRPr lang="ru-RU" sz="1400" dirty="0" smtClean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0"/>
              </a:spcBef>
            </a:pP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официальном сайте образовательной </a:t>
            </a:r>
            <a:endParaRPr lang="ru-RU" sz="1400" dirty="0" smtClean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0"/>
              </a:spcBef>
            </a:pP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«Показатели».</a:t>
            </a:r>
            <a:endParaRPr lang="ru-RU" sz="14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ru-RU" sz="1400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ru-RU" sz="1400" dirty="0" smtClean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ru-RU" sz="1400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ru-RU" sz="1400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ru-RU" sz="1400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Общее количество выпускников в 2021-2022 учебном году   -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58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человек. </a:t>
            </a:r>
          </a:p>
          <a:p>
            <a:pPr>
              <a:spcBef>
                <a:spcPct val="0"/>
              </a:spcBef>
            </a:pP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Количество выпускников, готовых к обучению в школе 100%</a:t>
            </a:r>
          </a:p>
        </p:txBody>
      </p:sp>
      <p:sp>
        <p:nvSpPr>
          <p:cNvPr id="22" name="Овал 21"/>
          <p:cNvSpPr/>
          <p:nvPr/>
        </p:nvSpPr>
        <p:spPr>
          <a:xfrm>
            <a:off x="7921649" y="5733256"/>
            <a:ext cx="936104" cy="894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8" action="ppaction://hlinksldjump"/>
              </a:rPr>
              <a:t>назад</a:t>
            </a:r>
            <a:endParaRPr lang="ru-RU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191" y="4005064"/>
            <a:ext cx="3548458" cy="205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Прямая со стрелкой 25"/>
          <p:cNvCxnSpPr/>
          <p:nvPr/>
        </p:nvCxnSpPr>
        <p:spPr>
          <a:xfrm>
            <a:off x="3203848" y="1484784"/>
            <a:ext cx="1612162" cy="4483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0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926" y="274638"/>
            <a:ext cx="8565874" cy="1143000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Условия организации работы с детьми ОВЗ</a:t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2022-2023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 году логопедической помощью охвачены 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человек: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– подготовительные,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- старшие. Из них детей с логопедическими заключениями: ОНР – 2-3 уровень – 4 человека, ОНР – 3 уровень –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ОНР 3-4 уровень –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ОНР – 4 уровень –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ФФНР –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509349" y="4021392"/>
            <a:ext cx="3600400" cy="2005683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Для детей с ОВЗ созданы условия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ct val="0"/>
              </a:spcBef>
              <a:buNone/>
            </a:pP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разработан паспорт доступности объекта;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составлен индивидуальный маршрут развития ребенка;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организована работа с родителями;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обеспечено постоянное повышение квалификации педагогов;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создана развивающая среда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552" y="1700808"/>
            <a:ext cx="4038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саду работали 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  группы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компенсирующей направленности, для которых разработана адаптированная программа.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/>
              </a:rPr>
              <a:t>АОП  дошкольного образования представляет собой  целостную  методологически  обоснованную, систематизированную,  четко структурированную  модель  педагогического процесса,  для  реализации  в  группах комбинированной  направленности дошкольной  образовательной  организации  для детей  с  нарушениями  речи  (ОНР и ФФНР)  с  5  до  7  лет,  и  полностью соответствующую  требованиям ФГОС ДО. </a:t>
            </a: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921649" y="5733256"/>
            <a:ext cx="936104" cy="894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3" action="ppaction://hlinksldjump"/>
              </a:rPr>
              <a:t>назад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7086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6" y="4149081"/>
            <a:ext cx="1858786" cy="2478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7" y="4221088"/>
            <a:ext cx="3384531" cy="2538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46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4244" y="116632"/>
            <a:ext cx="8229600" cy="1143000"/>
          </a:xfrm>
        </p:spPr>
        <p:txBody>
          <a:bodyPr>
            <a:norm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tabLst>
                <a:tab pos="2714625" algn="l"/>
              </a:tabLst>
            </a:pPr>
            <a:r>
              <a:rPr lang="ru-RU" sz="3200" b="1" dirty="0">
                <a:solidFill>
                  <a:srgbClr val="1F497D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Уважаемые читатели!</a:t>
            </a:r>
            <a:endParaRPr lang="ru-RU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324544" y="1556792"/>
            <a:ext cx="4114800" cy="4997152"/>
          </a:xfrm>
        </p:spPr>
        <p:txBody>
          <a:bodyPr>
            <a:normAutofit fontScale="70000" lnSpcReduction="20000"/>
          </a:bodyPr>
          <a:lstStyle/>
          <a:p>
            <a:pPr marL="0" lvl="0" indent="0" algn="ctr">
              <a:lnSpc>
                <a:spcPct val="125000"/>
              </a:lnSpc>
              <a:buNone/>
              <a:tabLst>
                <a:tab pos="2714625" algn="l"/>
              </a:tabLst>
            </a:pPr>
            <a:r>
              <a:rPr lang="ru-RU" sz="6200" dirty="0" smtClean="0">
                <a:effectLst/>
                <a:latin typeface="Monotype Corsiva" pitchFamily="66" charset="0"/>
                <a:ea typeface="Calibri"/>
              </a:rPr>
              <a:t> </a:t>
            </a:r>
            <a:r>
              <a:rPr lang="ru-RU" sz="6200" b="1" dirty="0">
                <a:solidFill>
                  <a:srgbClr val="1F497D"/>
                </a:solidFill>
                <a:latin typeface="Monotype Corsiva" pitchFamily="66" charset="0"/>
                <a:ea typeface="Calibri"/>
              </a:rPr>
              <a:t> </a:t>
            </a:r>
            <a:endParaRPr lang="ru-RU" sz="6200" dirty="0">
              <a:solidFill>
                <a:prstClr val="black"/>
              </a:solidFill>
              <a:latin typeface="Monotype Corsiva" pitchFamily="66" charset="0"/>
              <a:ea typeface="Calibri"/>
            </a:endParaRPr>
          </a:p>
          <a:p>
            <a:pPr marL="0" indent="0">
              <a:lnSpc>
                <a:spcPct val="125000"/>
              </a:lnSpc>
              <a:spcAft>
                <a:spcPts val="0"/>
              </a:spcAft>
              <a:buNone/>
              <a:tabLst>
                <a:tab pos="1733550" algn="l"/>
              </a:tabLst>
            </a:pPr>
            <a:endParaRPr lang="ru-RU" sz="6200" dirty="0" smtClean="0">
              <a:effectLst/>
              <a:latin typeface="Monotype Corsiva" pitchFamily="66" charset="0"/>
              <a:ea typeface="Calibri"/>
            </a:endParaRPr>
          </a:p>
          <a:p>
            <a:pPr marL="0" indent="0">
              <a:lnSpc>
                <a:spcPct val="125000"/>
              </a:lnSpc>
              <a:spcAft>
                <a:spcPts val="0"/>
              </a:spcAft>
              <a:buNone/>
              <a:tabLst>
                <a:tab pos="1733550" algn="l"/>
              </a:tabLst>
            </a:pPr>
            <a:r>
              <a:rPr lang="ru-RU" sz="6200" dirty="0" smtClean="0">
                <a:effectLst/>
                <a:latin typeface="Monotype Corsiva" pitchFamily="66" charset="0"/>
                <a:ea typeface="Calibri"/>
              </a:rPr>
              <a:t> </a:t>
            </a:r>
          </a:p>
          <a:p>
            <a:pPr marL="0" indent="0">
              <a:lnSpc>
                <a:spcPct val="125000"/>
              </a:lnSpc>
              <a:spcAft>
                <a:spcPts val="0"/>
              </a:spcAft>
              <a:buNone/>
              <a:tabLst>
                <a:tab pos="1733550" algn="l"/>
              </a:tabLst>
            </a:pPr>
            <a:r>
              <a:rPr lang="ru-RU" sz="6200" dirty="0" smtClean="0">
                <a:effectLst/>
                <a:latin typeface="Monotype Corsiva" pitchFamily="66" charset="0"/>
                <a:ea typeface="Calibri"/>
              </a:rPr>
              <a:t> </a:t>
            </a:r>
          </a:p>
          <a:p>
            <a:pPr marL="0" indent="0">
              <a:buNone/>
            </a:pPr>
            <a:endParaRPr lang="ru-RU" sz="1800" dirty="0" smtClean="0">
              <a:latin typeface="Monotype Corsiva" pitchFamily="66" charset="0"/>
            </a:endParaRPr>
          </a:p>
          <a:p>
            <a:pPr marL="0" indent="0">
              <a:buNone/>
            </a:pPr>
            <a:endParaRPr lang="ru-RU" sz="1800" dirty="0">
              <a:latin typeface="Monotype Corsiva" pitchFamily="66" charset="0"/>
            </a:endParaRPr>
          </a:p>
          <a:p>
            <a:pPr marL="0" indent="0">
              <a:buNone/>
            </a:pPr>
            <a:endParaRPr lang="ru-RU" sz="1800" dirty="0" smtClean="0">
              <a:latin typeface="Monotype Corsiva" pitchFamily="66" charset="0"/>
            </a:endParaRPr>
          </a:p>
          <a:p>
            <a:pPr marL="0" indent="0">
              <a:buNone/>
            </a:pPr>
            <a:endParaRPr lang="ru-RU" sz="1800" dirty="0">
              <a:latin typeface="Monotype Corsiva" pitchFamily="66" charset="0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ru-RU" sz="29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Добро пожаловать в «Теремок»</a:t>
            </a:r>
            <a:r>
              <a:rPr lang="ru-RU" sz="1800" dirty="0" smtClean="0">
                <a:solidFill>
                  <a:prstClr val="black"/>
                </a:solidFill>
                <a:latin typeface="Monotype Corsiva" pitchFamily="66" charset="0"/>
                <a:ea typeface="Calibri"/>
                <a:hlinkClick r:id="rId2"/>
              </a:rPr>
              <a:t>                                 </a:t>
            </a:r>
            <a:r>
              <a:rPr lang="ru-RU" sz="26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/>
                <a:hlinkClick r:id="rId2"/>
              </a:rPr>
              <a:t>Видеогид</a:t>
            </a:r>
            <a:endParaRPr lang="ru-RU" sz="26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/>
            </a:endParaRPr>
          </a:p>
          <a:p>
            <a:pPr marL="0" indent="0">
              <a:buNone/>
            </a:pPr>
            <a:endParaRPr lang="ru-RU" sz="2900" b="1" dirty="0" err="1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sz="2900" b="1" dirty="0" err="1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sz="2900" b="1" dirty="0" err="1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sz="2900" b="1" dirty="0" err="1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sz="2900" b="1" dirty="0" err="1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sz="2900" b="1" dirty="0" err="1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563888" y="1329856"/>
            <a:ext cx="5184576" cy="4569372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25000"/>
              </a:lnSpc>
              <a:buNone/>
              <a:tabLst>
                <a:tab pos="2714625" algn="l"/>
              </a:tabLst>
            </a:pPr>
            <a:r>
              <a:rPr lang="ru-RU" sz="1800" b="1" dirty="0" smtClean="0">
                <a:solidFill>
                  <a:srgbClr val="1F497D"/>
                </a:solidFill>
                <a:latin typeface="Monotype Corsiva" pitchFamily="66" charset="0"/>
                <a:ea typeface="Calibri"/>
              </a:rPr>
              <a:t>Предлагаю </a:t>
            </a:r>
            <a:r>
              <a:rPr lang="ru-RU" sz="1800" b="1" dirty="0">
                <a:solidFill>
                  <a:srgbClr val="1F497D"/>
                </a:solidFill>
                <a:latin typeface="Monotype Corsiva" pitchFamily="66" charset="0"/>
                <a:ea typeface="Calibri"/>
              </a:rPr>
              <a:t>вашему вниманию «Публичный доклад дошкольного отделения «Теремок», в котором представлены результаты деятельности учреждения за 2022-2023 учебный год. Вы узнаете о том, чем живёт наш детский сад, как работает, чего мы достигли и перспективы дальнейшего  развития</a:t>
            </a:r>
            <a:r>
              <a:rPr lang="ru-RU" sz="1800" b="1" dirty="0" smtClean="0">
                <a:solidFill>
                  <a:srgbClr val="1F497D"/>
                </a:solidFill>
                <a:latin typeface="Monotype Corsiva" pitchFamily="66" charset="0"/>
                <a:ea typeface="Calibri"/>
              </a:rPr>
              <a:t>.</a:t>
            </a:r>
          </a:p>
          <a:p>
            <a:pPr marL="0" lvl="0" indent="0">
              <a:lnSpc>
                <a:spcPct val="125000"/>
              </a:lnSpc>
              <a:buNone/>
              <a:tabLst>
                <a:tab pos="2714625" algn="l"/>
              </a:tabLst>
            </a:pPr>
            <a:r>
              <a:rPr lang="ru-RU" sz="1800" b="1" dirty="0">
                <a:solidFill>
                  <a:srgbClr val="1F497D"/>
                </a:solidFill>
                <a:latin typeface="Monotype Corsiva" pitchFamily="66" charset="0"/>
                <a:ea typeface="Calibri"/>
              </a:rPr>
              <a:t> Содержание доклада </a:t>
            </a:r>
            <a:r>
              <a:rPr lang="ru-RU" sz="1800" b="1" dirty="0" smtClean="0">
                <a:solidFill>
                  <a:srgbClr val="1F497D"/>
                </a:solidFill>
                <a:latin typeface="Monotype Corsiva" pitchFamily="66" charset="0"/>
                <a:ea typeface="Calibri"/>
              </a:rPr>
              <a:t>адресовано общественности</a:t>
            </a:r>
            <a:r>
              <a:rPr lang="ru-RU" sz="1800" b="1" dirty="0">
                <a:solidFill>
                  <a:srgbClr val="1F497D"/>
                </a:solidFill>
                <a:latin typeface="Monotype Corsiva" pitchFamily="66" charset="0"/>
                <a:ea typeface="Calibri"/>
              </a:rPr>
              <a:t>, но прежде всего родителям (</a:t>
            </a:r>
            <a:r>
              <a:rPr lang="ru-RU" sz="1800" b="1" dirty="0" smtClean="0">
                <a:solidFill>
                  <a:srgbClr val="1F497D"/>
                </a:solidFill>
                <a:latin typeface="Monotype Corsiva" pitchFamily="66" charset="0"/>
                <a:ea typeface="Calibri"/>
              </a:rPr>
              <a:t>законным представителям</a:t>
            </a:r>
            <a:r>
              <a:rPr lang="ru-RU" sz="1800" b="1" dirty="0">
                <a:solidFill>
                  <a:srgbClr val="1F497D"/>
                </a:solidFill>
                <a:latin typeface="Monotype Corsiva" pitchFamily="66" charset="0"/>
                <a:ea typeface="Calibri"/>
              </a:rPr>
              <a:t>) наших воспитанников и </a:t>
            </a:r>
            <a:r>
              <a:rPr lang="ru-RU" sz="1800" b="1" dirty="0" smtClean="0">
                <a:solidFill>
                  <a:srgbClr val="1F497D"/>
                </a:solidFill>
                <a:latin typeface="Monotype Corsiva" pitchFamily="66" charset="0"/>
                <a:ea typeface="Calibri"/>
              </a:rPr>
              <a:t>родителям, выбирающим </a:t>
            </a:r>
            <a:r>
              <a:rPr lang="ru-RU" sz="1800" b="1" dirty="0">
                <a:solidFill>
                  <a:srgbClr val="1F497D"/>
                </a:solidFill>
                <a:latin typeface="Monotype Corsiva" pitchFamily="66" charset="0"/>
                <a:ea typeface="Calibri"/>
              </a:rPr>
              <a:t>детский сад для своего ребенка. Знакомство </a:t>
            </a:r>
            <a:r>
              <a:rPr lang="ru-RU" sz="1800" b="1" dirty="0" smtClean="0">
                <a:solidFill>
                  <a:srgbClr val="1F497D"/>
                </a:solidFill>
                <a:latin typeface="Monotype Corsiva" pitchFamily="66" charset="0"/>
                <a:ea typeface="Calibri"/>
              </a:rPr>
              <a:t>с публичным </a:t>
            </a:r>
            <a:r>
              <a:rPr lang="ru-RU" sz="1800" b="1" dirty="0">
                <a:solidFill>
                  <a:srgbClr val="1F497D"/>
                </a:solidFill>
                <a:latin typeface="Monotype Corsiva" pitchFamily="66" charset="0"/>
                <a:ea typeface="Calibri"/>
              </a:rPr>
              <a:t>докладом позволит каждому получить</a:t>
            </a:r>
          </a:p>
          <a:p>
            <a:pPr marL="0" lvl="0" indent="0">
              <a:lnSpc>
                <a:spcPct val="125000"/>
              </a:lnSpc>
              <a:buNone/>
              <a:tabLst>
                <a:tab pos="2714625" algn="l"/>
              </a:tabLst>
            </a:pPr>
            <a:r>
              <a:rPr lang="ru-RU" sz="1800" b="1" dirty="0">
                <a:solidFill>
                  <a:srgbClr val="1F497D"/>
                </a:solidFill>
                <a:latin typeface="Monotype Corsiva" pitchFamily="66" charset="0"/>
                <a:ea typeface="Calibri"/>
              </a:rPr>
              <a:t>информацию и продолжить наше сотрудничество. </a:t>
            </a:r>
            <a:endParaRPr lang="ru-RU" sz="1800" b="1" dirty="0">
              <a:solidFill>
                <a:prstClr val="black"/>
              </a:solidFill>
              <a:latin typeface="Monotype Corsiva" pitchFamily="66" charset="0"/>
              <a:ea typeface="Calibri"/>
            </a:endParaRPr>
          </a:p>
          <a:p>
            <a:pPr marL="0" lvl="0" indent="0" algn="ctr">
              <a:lnSpc>
                <a:spcPct val="125000"/>
              </a:lnSpc>
              <a:buNone/>
              <a:tabLst>
                <a:tab pos="2714625" algn="l"/>
              </a:tabLst>
            </a:pPr>
            <a:r>
              <a:rPr lang="ru-RU" sz="1800" b="1" dirty="0">
                <a:solidFill>
                  <a:srgbClr val="1F497D"/>
                </a:solidFill>
                <a:latin typeface="Monotype Corsiva" pitchFamily="66" charset="0"/>
                <a:ea typeface="Calibri"/>
              </a:rPr>
              <a:t>С уважением, заместитель директора МБОУ СОШ №3 (дошкольное отделение №7 «Теремок») Мартьянова Елена Викторовна.</a:t>
            </a:r>
            <a:endParaRPr lang="ru-RU" sz="1800" b="1" dirty="0">
              <a:solidFill>
                <a:prstClr val="black"/>
              </a:solidFill>
              <a:latin typeface="Monotype Corsiva" pitchFamily="66" charset="0"/>
              <a:ea typeface="Calibri"/>
            </a:endParaRPr>
          </a:p>
          <a:p>
            <a:pPr marL="0" lvl="0" indent="0">
              <a:lnSpc>
                <a:spcPct val="125000"/>
              </a:lnSpc>
              <a:buNone/>
            </a:pPr>
            <a:r>
              <a:rPr lang="ru-RU" sz="1800" dirty="0">
                <a:solidFill>
                  <a:prstClr val="black"/>
                </a:solidFill>
                <a:latin typeface="Monotype Corsiva" pitchFamily="66" charset="0"/>
                <a:ea typeface="Calibri"/>
              </a:rPr>
              <a:t> </a:t>
            </a:r>
          </a:p>
          <a:p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2736304" cy="4104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7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387424"/>
            <a:ext cx="8712968" cy="2871192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Дополнительное образование</a:t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отделение «Теремок» оказывает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дополнительному образованию (кружковая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предусмотренные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Уставом ДОУ.</a:t>
            </a:r>
            <a:b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дополнительного образования позволяет строить образовательный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с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учётом индивидуальных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предпочтений ребёнка, предоставляя возможность самореализации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воспитаннику, способствует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личностному развитию.</a:t>
            </a:r>
            <a:b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2022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организованы 5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бесплатных,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платных</a:t>
            </a:r>
            <a:b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 по различным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 развития воспитанников.</a:t>
            </a: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3" y="4643748"/>
            <a:ext cx="8784975" cy="141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Согласно «Инструктивно-методического письма о гигиенических требованиях максимальной нагрузки на детей дошкольного возраста» занятия в студиях (кружках) проводятся не более 2 раз в неделю во второй половине дня, продолжительностью 15-25 минут, где занимаются дети с 2 до 7 лет, состав групп не более 15 человек. Программа работы кружков рассчитана на 8 месяцев (с октября по май) – всего 36 условных часов.</a:t>
            </a: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Основная задача кружковой работы – удовлетворение запросов родителей во всестороннем развитии детей.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43886" y="1769252"/>
            <a:ext cx="1872208" cy="435612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Подробнее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36421"/>
            <a:ext cx="1804051" cy="240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033" y="2218912"/>
            <a:ext cx="2348061" cy="2348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8" t="9661" b="16302"/>
          <a:stretch/>
        </p:blipFill>
        <p:spPr bwMode="auto">
          <a:xfrm>
            <a:off x="4359827" y="2121726"/>
            <a:ext cx="2250405" cy="2483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52" y="2132855"/>
            <a:ext cx="2408965" cy="2408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вал 11"/>
          <p:cNvSpPr/>
          <p:nvPr/>
        </p:nvSpPr>
        <p:spPr>
          <a:xfrm>
            <a:off x="8116452" y="5877272"/>
            <a:ext cx="936104" cy="894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7" action="ppaction://hlinksldjump"/>
              </a:rPr>
              <a:t>назад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2513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504" y="188640"/>
            <a:ext cx="89289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</a:p>
          <a:p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Мы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активно сотрудничает с родителями (законными представителями).</a:t>
            </a:r>
            <a:b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Работа с семьями воспитанников направлена на построение модели взаимодействия родителей, как активных полноценных участников образовательных отношений, креативных и инициативных участников диалога по созданию единого пространства развития  ребенка, осуществляющих поддержку инициативы детей в различных вида деятельности. </a:t>
            </a:r>
            <a:endParaRPr lang="ru-RU" sz="1600" dirty="0" smtClean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1412776"/>
            <a:ext cx="8784976" cy="540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течение года проводились общие и групповые собрания, на которых обсуждались вопросы: по ознакомлению с целями и задачами образовательного  процесса  в  учреждении;  организации  физкультурно-оздоровительной  работы;  художественно-эстетического  развития,  результаты подготовки  детей  к  школе  и  др. </a:t>
            </a:r>
          </a:p>
          <a:p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ДОУ проведено анкетирование, направленное на выявление образовательных запросов родителей, а также анкетирование по изучению уровня адаптации детей к ДОУ и готовности «семьи» к поступлению в школу. При изучении уровня адаптации было выявлено: высокий уровень адаптации - 53%, средний- 42 %,низкий- 5%. </a:t>
            </a:r>
          </a:p>
          <a:p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результате скрининга было выявлено, что 97% родителей удовлетворено качеством  </a:t>
            </a:r>
            <a:r>
              <a:rPr lang="ru-RU" sz="1600" dirty="0" err="1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воспитательно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-образовательных услуг ДОУ.</a:t>
            </a:r>
          </a:p>
          <a:p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Анкетирование по организации дополнительного образования в ДОУ: </a:t>
            </a:r>
            <a:endParaRPr lang="ru-RU" sz="1600" dirty="0" smtClean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положительные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отзывы в ноябре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2022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года оставили – 84% родителей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</a:t>
            </a:r>
          </a:p>
          <a:p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 в мае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2023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года – 91%. Данный показатель вырос на 7%.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5" y="1783639"/>
            <a:ext cx="2575098" cy="1623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0" r="11534"/>
          <a:stretch/>
        </p:blipFill>
        <p:spPr>
          <a:xfrm>
            <a:off x="2850587" y="1744393"/>
            <a:ext cx="2873541" cy="1734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25"/>
          <a:stretch/>
        </p:blipFill>
        <p:spPr>
          <a:xfrm>
            <a:off x="5985497" y="1760291"/>
            <a:ext cx="2906983" cy="1646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Овал 12"/>
          <p:cNvSpPr/>
          <p:nvPr/>
        </p:nvSpPr>
        <p:spPr>
          <a:xfrm>
            <a:off x="7740352" y="5877272"/>
            <a:ext cx="936104" cy="894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5" action="ppaction://hlinksldjump"/>
              </a:rPr>
              <a:t>назад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1713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4046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7344816" cy="1143000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 с  родителями  воспитанников  были использованы разные  формы работы.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активное  участие в совместных творческих выставках, конкурсах, участвовали  в акциях и трудовом субботниках по благоустройству территории. </a:t>
            </a:r>
            <a:b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4680668"/>
            <a:ext cx="60486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итогам проведенных разнообразных форм сотрудничества с семьями можно  отметить,  что  работа  была  результативной  и  плодотворной.    Родители принимают активное участие в деятельности ДОУ: оказывают помощь при подготовке к  утренникам и  праздникам,  проявляют  себя  в  творческих  конкурсах,  посещают собрания  и  консультации.</a:t>
            </a:r>
            <a:b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1"/>
          <a:stretch/>
        </p:blipFill>
        <p:spPr>
          <a:xfrm>
            <a:off x="3491880" y="2549854"/>
            <a:ext cx="2263159" cy="1372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8" y="1302730"/>
            <a:ext cx="2666343" cy="2039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47" y="980728"/>
            <a:ext cx="4239653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0"/>
            <a:ext cx="1511112" cy="2012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4"/>
          <a:stretch/>
        </p:blipFill>
        <p:spPr>
          <a:xfrm>
            <a:off x="6276424" y="1869672"/>
            <a:ext cx="1775728" cy="2059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3" y="3376718"/>
            <a:ext cx="3863773" cy="1783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684" y="3717032"/>
            <a:ext cx="1977342" cy="2428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4"/>
          <a:stretch/>
        </p:blipFill>
        <p:spPr>
          <a:xfrm>
            <a:off x="4032152" y="3717032"/>
            <a:ext cx="2725694" cy="1632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Овал 17"/>
          <p:cNvSpPr/>
          <p:nvPr/>
        </p:nvSpPr>
        <p:spPr>
          <a:xfrm>
            <a:off x="8116452" y="5877272"/>
            <a:ext cx="936104" cy="894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10" action="ppaction://hlinksldjump"/>
              </a:rPr>
              <a:t>назад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1304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73" y="116632"/>
            <a:ext cx="8928992" cy="1012974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</a:pPr>
            <a:r>
              <a:rPr lang="ru-RU" alt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Связь 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 социумом.</a:t>
            </a:r>
            <a:b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 года   проводилась  активная работа в сотрудничестве с разными </a:t>
            </a:r>
            <a:r>
              <a:rPr lang="ru-RU" alt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социальными институтами</a:t>
            </a:r>
            <a:r>
              <a:rPr lang="ru-RU" alt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alt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социальных навыков психологической готовности, к обучению в школе мы сотрудничаем с МБОУ СОШ N3 . Организовывались индивидуальные консультации для будущих первоклассников и их родителей с привлечением учителей начальной школы</a:t>
            </a:r>
            <a:r>
              <a:rPr lang="ru-RU" alt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600" dirty="0">
                <a:solidFill>
                  <a:srgbClr val="0070C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 </a:t>
            </a:r>
            <a:r>
              <a:rPr lang="ru-RU" alt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библиотекой школы повышает уровень познавательного интереса детей дошкольного возраста через приобщение их к культуре чтения художественной литературы. В рамках сотрудничества было проведено много интересных мероприятий: «Знакомство с библиотекой», патриотическая программа «Салют Победы</a:t>
            </a:r>
            <a:r>
              <a:rPr lang="ru-RU" alt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           </a:t>
            </a: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920372" y="5679166"/>
            <a:ext cx="936104" cy="894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2" action="ppaction://hlinksldjump"/>
              </a:rPr>
              <a:t>назад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23655"/>
            <a:ext cx="2802277" cy="2101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620256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500729"/>
            <a:ext cx="1760669" cy="234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8" b="11706"/>
          <a:stretch/>
        </p:blipFill>
        <p:spPr>
          <a:xfrm>
            <a:off x="3851920" y="4725363"/>
            <a:ext cx="3887924" cy="2132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3051177"/>
            <a:ext cx="2232248" cy="1674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95047" y="2374068"/>
            <a:ext cx="41104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Проводим встречи с представителями </a:t>
            </a:r>
            <a:br>
              <a:rPr lang="ru-RU" alt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детско-юношеского военно-патриотического                                                      общественного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движения «</a:t>
            </a:r>
            <a:r>
              <a:rPr lang="ru-RU" sz="1600" dirty="0" err="1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Юнармия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r>
              <a:rPr lang="ru-RU" alt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alt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55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пожарной частью «СПЧ – 17» позволяет организовывать встречи с интересными людьми - героями нашего времени, людьми героических профессий. На встречу пришли спасатели и пожарные. Организованы совместные мероприятия «Мой папа – пожарный», «Осторожно огонь», «Пожар рождается от искры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752" y="3573014"/>
            <a:ext cx="822812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Сотрудничество </a:t>
            </a:r>
            <a:r>
              <a:rPr lang="ru-RU" alt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БДД МУ МВД России «</a:t>
            </a:r>
            <a:r>
              <a:rPr lang="ru-RU" sz="1600" dirty="0" err="1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Мытищинское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».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Проводятся совместные мероприятие по профилактике детского дорожно-транспортного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травматизма. </a:t>
            </a:r>
            <a:endParaRPr lang="ru-RU" altLang="ru-RU" sz="1600" dirty="0">
              <a:solidFill>
                <a:srgbClr val="1F497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812360" y="5679166"/>
            <a:ext cx="936104" cy="894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2" action="ppaction://hlinksldjump"/>
              </a:rPr>
              <a:t>назад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75570"/>
            <a:ext cx="1854109" cy="2297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347" y="1382382"/>
            <a:ext cx="2778425" cy="2083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71" y="1252943"/>
            <a:ext cx="1659943" cy="221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984" y="1347121"/>
            <a:ext cx="2699865" cy="2024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40147"/>
            <a:ext cx="3307544" cy="248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4108546"/>
            <a:ext cx="3349677" cy="251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46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88641"/>
            <a:ext cx="8640960" cy="936104"/>
          </a:xfrm>
        </p:spPr>
        <p:txBody>
          <a:bodyPr/>
          <a:lstStyle/>
          <a:p>
            <a:pPr marL="0" lvl="0" indent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музыкальной школой МБУ ДО "ДШИ №4" даёт возможность познакомить воспитанников с разнообразием музыкальных инструментов. Концерт и мастер- класс проведены совместно  в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2022-2023учебном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году.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2704" y="5085184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сотрудничества – поступление воспитанников на обучение в музыкальную школу на новый учебный год.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2" y="1052735"/>
            <a:ext cx="4387689" cy="3914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 b="12284"/>
          <a:stretch/>
        </p:blipFill>
        <p:spPr bwMode="auto">
          <a:xfrm>
            <a:off x="4751511" y="2071523"/>
            <a:ext cx="3623784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вал 7"/>
          <p:cNvSpPr/>
          <p:nvPr/>
        </p:nvSpPr>
        <p:spPr>
          <a:xfrm>
            <a:off x="7812360" y="5679166"/>
            <a:ext cx="936104" cy="894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4" action="ppaction://hlinksldjump"/>
              </a:rPr>
              <a:t>назад</a:t>
            </a:r>
            <a:endParaRPr lang="ru-RU" sz="1400" dirty="0"/>
          </a:p>
        </p:txBody>
      </p:sp>
      <p:sp>
        <p:nvSpPr>
          <p:cNvPr id="2" name="Music"/>
          <p:cNvSpPr>
            <a:spLocks noEditPoints="1" noChangeArrowheads="1"/>
          </p:cNvSpPr>
          <p:nvPr/>
        </p:nvSpPr>
        <p:spPr bwMode="auto">
          <a:xfrm rot="475489">
            <a:off x="5845211" y="1007056"/>
            <a:ext cx="502885" cy="577958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93707"/>
            <a:ext cx="672893" cy="60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Владелец\AppData\Local\Microsoft\Windows\INetCache\IE\Q0UXQIZ4\staccato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671923"/>
            <a:ext cx="1883842" cy="7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370" y="1076247"/>
            <a:ext cx="600885" cy="54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93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1143000"/>
          </a:xfrm>
        </p:spPr>
        <p:txBody>
          <a:bodyPr>
            <a:normAutofit/>
          </a:bodyPr>
          <a:lstStyle/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  <a:defRPr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Наши достижения</a:t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течение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2022-2023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учебного года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дошкольное отделение «Теремок»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является участником различных конкурсов для педагогов и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воспитанников.</a:t>
            </a:r>
            <a:b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</a:t>
            </a: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8" y="932647"/>
            <a:ext cx="977855" cy="1383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11178"/>
            <a:ext cx="1080267" cy="1440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773" y="958965"/>
            <a:ext cx="1140980" cy="1521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631" y="985442"/>
            <a:ext cx="1056893" cy="1494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986" y="1025348"/>
            <a:ext cx="994934" cy="1415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C:\Users\Владелец\Desktop\2022-2023\Участие в конкурсах 2022-2023 уч.г\Всероссийский конкурс Экология дело каждог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09822"/>
            <a:ext cx="1021058" cy="1446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C:\Users\Владелец\Desktop\2022-2023\Участие в конкурсах 2022-2023 уч.г\Лучшая методическая разработка Всероссийский конкурс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93658"/>
            <a:ext cx="1499357" cy="2119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7" name="Picture 9" descr="C:\Users\Владелец\Desktop\2022-2023\Участие в конкурсах 2022-2023 уч.г\Лучший конспект Всероссийский конкурс Шушлебин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15" y="4605447"/>
            <a:ext cx="1499357" cy="2119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 descr="C:\Users\Владелец\Desktop\2022-2023\Участие в конкурсах 2022-2023 уч.г\Лучший сценарий Всероссийский конкурс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581870"/>
            <a:ext cx="1500390" cy="214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9" name="Picture 11" descr="C:\Users\Владелец\Desktop\2022-2023\Участие в конкурсах 2022-2023 уч.г\Лучший сценарий муз.рук.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012" y="4644924"/>
            <a:ext cx="1452511" cy="2053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58836" y="2301535"/>
            <a:ext cx="91936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Экоподмосковье</a:t>
            </a:r>
            <a:r>
              <a:rPr lang="ru-RU" sz="1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2022»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детских экологических и природоохранных проектов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– Лучшая работа.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ССИТ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детско-юношеский конкурс рисунка и прикладного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 «Осень 2022-го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 </a:t>
            </a:r>
            <a:r>
              <a:rPr lang="en-US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Всероссийский конкурс </a:t>
            </a:r>
            <a:r>
              <a:rPr lang="ru-RU" sz="14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</a:t>
            </a:r>
            <a:r>
              <a:rPr lang="ru-RU" sz="1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14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века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дело каждого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-Диплом победителя  </a:t>
            </a:r>
            <a:r>
              <a:rPr lang="en-US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</a:t>
            </a:r>
            <a:endParaRPr lang="ru-RU" sz="14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конкурс детского творчества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посвящённый «Дню Матери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en-US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конкурс декоративно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прикладного творчества «Рождественские кружева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en-US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конкурс декоративно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прикладного творчества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космонавтики. Космос будущего» - </a:t>
            </a:r>
            <a:r>
              <a:rPr lang="en-US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Всероссийский педагогический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Фонд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века «Моя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методическая разработка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Диплом</a:t>
            </a:r>
            <a:r>
              <a:rPr lang="en-US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Всероссийский педагогический </a:t>
            </a:r>
            <a:r>
              <a:rPr lang="ru-RU" sz="14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Фонд </a:t>
            </a:r>
            <a:r>
              <a:rPr lang="ru-RU" sz="1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14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века 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</a:t>
            </a:r>
            <a:r>
              <a:rPr lang="ru-RU" sz="1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сценарий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Диплом </a:t>
            </a:r>
            <a:r>
              <a:rPr lang="en-US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14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268760"/>
            <a:ext cx="1059582" cy="1412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Овал 21"/>
          <p:cNvSpPr/>
          <p:nvPr/>
        </p:nvSpPr>
        <p:spPr>
          <a:xfrm>
            <a:off x="7812360" y="5679166"/>
            <a:ext cx="936104" cy="894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13" action="ppaction://hlinksldjump"/>
              </a:rPr>
              <a:t>назад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9132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4" y="692696"/>
            <a:ext cx="2395936" cy="253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27" y="3348760"/>
            <a:ext cx="2462066" cy="222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882812"/>
            <a:ext cx="3173960" cy="242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28" y="421271"/>
            <a:ext cx="2198780" cy="2931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3" y="3302486"/>
            <a:ext cx="2082917" cy="2892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29" y="3429000"/>
            <a:ext cx="2283718" cy="3044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15263" y="153506"/>
            <a:ext cx="710630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воспитанники принимают активное участие в жизни городского округа, 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участвуют в творческих конкурсах и соревнованиях.</a:t>
            </a:r>
          </a:p>
        </p:txBody>
      </p:sp>
      <p:pic>
        <p:nvPicPr>
          <p:cNvPr id="3076" name="Picture 4" descr="C:\Users\Владелец\Desktop\2022-2023\Фотоконкурс Моя семья\Фотоконкурс\1Спортивная семья\Акулинина 4 группа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5" t="46379" r="1581" b="1723"/>
          <a:stretch/>
        </p:blipFill>
        <p:spPr bwMode="auto">
          <a:xfrm>
            <a:off x="2198180" y="3722153"/>
            <a:ext cx="2125549" cy="2053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7812360" y="5679166"/>
            <a:ext cx="936104" cy="894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9" action="ppaction://hlinksldjump"/>
              </a:rPr>
              <a:t>назад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5918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260648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Участие в акциях</a:t>
            </a:r>
          </a:p>
        </p:txBody>
      </p:sp>
      <p:sp>
        <p:nvSpPr>
          <p:cNvPr id="7" name="Овал 6"/>
          <p:cNvSpPr/>
          <p:nvPr/>
        </p:nvSpPr>
        <p:spPr>
          <a:xfrm>
            <a:off x="7812360" y="5679166"/>
            <a:ext cx="936104" cy="894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2" action="ppaction://hlinksldjump"/>
              </a:rPr>
              <a:t>назад</a:t>
            </a:r>
            <a:endParaRPr lang="ru-RU" sz="1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52" y="1209051"/>
            <a:ext cx="3703025" cy="1730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683404"/>
            <a:ext cx="393870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"Ценности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будущего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традициях народной культуры"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3858" y="392991"/>
            <a:ext cx="220554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endParaRPr lang="ru-RU" sz="1600" dirty="0" smtClean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Собирай и разделяй!»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68" y="898434"/>
            <a:ext cx="1466320" cy="280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4" y="3379942"/>
            <a:ext cx="2010017" cy="2680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0669" y="2810423"/>
            <a:ext cx="2663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«Добрые крышечки"</a:t>
            </a: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5401" y="3000980"/>
            <a:ext cx="2663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«Письмо защитнику Отечества»</a:t>
            </a: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0" b="3219"/>
          <a:stretch/>
        </p:blipFill>
        <p:spPr bwMode="auto">
          <a:xfrm>
            <a:off x="2578147" y="3585754"/>
            <a:ext cx="2018342" cy="2033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70668" y="6126269"/>
            <a:ext cx="2663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«Открытка солдату»</a:t>
            </a: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61720" y="5655336"/>
            <a:ext cx="2798913" cy="1220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81" y="952380"/>
            <a:ext cx="2671900" cy="2003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822281" y="362903"/>
            <a:ext cx="176542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Акция 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«Эстафета добра»</a:t>
            </a: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616" y="3000980"/>
            <a:ext cx="1551691" cy="2151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788545" y="5121482"/>
            <a:ext cx="2663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«Коробка добра»</a:t>
            </a: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48716" y="3600574"/>
            <a:ext cx="2439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«Покормите птиц зимой»</a:t>
            </a: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8"/>
          <a:stretch/>
        </p:blipFill>
        <p:spPr bwMode="auto">
          <a:xfrm>
            <a:off x="5660633" y="4204374"/>
            <a:ext cx="1426329" cy="2477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71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188640"/>
            <a:ext cx="3954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Перспективы и планы развития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692696"/>
            <a:ext cx="8784976" cy="4609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результаты работы за прошедший учебный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данные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 на конец учебного года, педагогический коллектив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определил следующие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2023– 2024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Развивать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навыки здорового образа жизни через систему физкультурно-оздоровительной работы в соответствии с требованиям Федеральной образовательной программы дошкольного образования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Обеспечить преемственность ДОО и школы в рамках реализации проекта «</a:t>
            </a:r>
            <a:r>
              <a:rPr lang="ru-RU" sz="1600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Предшкола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через повышение профессионального мастерства педагогов.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sz="1600" dirty="0" smtClean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Формировать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нравственно-патриотические чувства к своей Родине, родному городу, семье через реализацию проектов с использованием материалов регионального компонента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Активизировать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педагогов по развитию речевых навыков дошкольников посредством формирования компонентов устной речи в различных видах детской деятельности.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812360" y="5679166"/>
            <a:ext cx="936104" cy="894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2" action="ppaction://hlinksldjump"/>
              </a:rPr>
              <a:t>назад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6735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3"/>
          <p:cNvSpPr>
            <a:spLocks noGrp="1"/>
          </p:cNvSpPr>
          <p:nvPr>
            <p:ph sz="half" idx="2"/>
          </p:nvPr>
        </p:nvSpPr>
        <p:spPr>
          <a:xfrm>
            <a:off x="179512" y="188640"/>
            <a:ext cx="8856984" cy="5937523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5000"/>
              </a:lnSpc>
              <a:spcAft>
                <a:spcPts val="0"/>
              </a:spcAft>
              <a:buNone/>
              <a:tabLst>
                <a:tab pos="1733550" algn="l"/>
              </a:tabLst>
            </a:pPr>
            <a:r>
              <a:rPr lang="ru-RU" sz="5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8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 работы </a:t>
            </a:r>
            <a:r>
              <a:rPr lang="ru-RU" sz="8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ДОО</a:t>
            </a:r>
            <a:r>
              <a:rPr lang="ru-RU" sz="8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 algn="just">
              <a:lnSpc>
                <a:spcPct val="125000"/>
              </a:lnSpc>
              <a:spcAft>
                <a:spcPts val="0"/>
              </a:spcAft>
              <a:buNone/>
              <a:tabLst>
                <a:tab pos="1733550" algn="l"/>
              </a:tabLst>
            </a:pPr>
            <a:r>
              <a:rPr lang="ru-RU" sz="5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Создать условия для сохранения уникальности и </a:t>
            </a:r>
            <a:r>
              <a:rPr lang="ru-RU" sz="5600" dirty="0" err="1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самоценности</a:t>
            </a:r>
            <a:r>
              <a:rPr lang="ru-RU" sz="5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дошкольного детства, как отправной точки включения и дальнейшего овладения разнообразными формами жизнедеятельности в быстро изменяющемся мире,  содействие развитию различных форм активности ребенка, передача общественных норм и ценностей, способствующих позитивной социализации в поликультурном многонациональном обществе.</a:t>
            </a:r>
          </a:p>
          <a:p>
            <a:pPr marL="0" indent="0">
              <a:lnSpc>
                <a:spcPct val="125000"/>
              </a:lnSpc>
              <a:spcAft>
                <a:spcPts val="0"/>
              </a:spcAft>
              <a:buNone/>
              <a:tabLst>
                <a:tab pos="1733550" algn="l"/>
              </a:tabLst>
            </a:pP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40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5000"/>
              </a:lnSpc>
              <a:spcAft>
                <a:spcPts val="0"/>
              </a:spcAft>
              <a:buNone/>
              <a:tabLst>
                <a:tab pos="1733550" algn="l"/>
              </a:tabLst>
            </a:pPr>
            <a:r>
              <a:rPr lang="ru-RU" sz="8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Основные задачи работы </a:t>
            </a:r>
            <a:r>
              <a:rPr lang="ru-RU" sz="8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ДОО</a:t>
            </a:r>
            <a:endParaRPr lang="ru-RU" sz="8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5000"/>
              </a:lnSpc>
              <a:spcAft>
                <a:spcPts val="0"/>
              </a:spcAft>
              <a:buNone/>
              <a:tabLst>
                <a:tab pos="1733550" algn="l"/>
              </a:tabLst>
            </a:pP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 algn="just">
              <a:lnSpc>
                <a:spcPct val="125000"/>
              </a:lnSpc>
              <a:buNone/>
              <a:tabLst>
                <a:tab pos="1733550" algn="l"/>
              </a:tabLst>
            </a:pPr>
            <a:r>
              <a:rPr lang="ru-RU" sz="5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Всестороннее формирование личности ребёнка с учетом его психофизического и социального развития, индивидуальных возможностей путём создания благоприятных условий для полноценного проживания ребёнком дошкольного детства</a:t>
            </a:r>
            <a:r>
              <a:rPr lang="ru-RU" sz="5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ru-RU" sz="5600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5000"/>
              </a:lnSpc>
              <a:buNone/>
              <a:tabLst>
                <a:tab pos="1733550" algn="l"/>
              </a:tabLst>
            </a:pPr>
            <a:r>
              <a:rPr lang="ru-RU" sz="5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2. Формирование общей культуры, развитие физических, интеллектуальных, нравственных, эстетических и личностных качеств, формирование предпосылок учебной деятельности, сохранение и укрепление здоровья детей дошкольного возраста</a:t>
            </a:r>
            <a:r>
              <a:rPr lang="ru-RU" sz="5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ru-RU" sz="5600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5000"/>
              </a:lnSpc>
              <a:buNone/>
              <a:tabLst>
                <a:tab pos="1733550" algn="l"/>
              </a:tabLst>
            </a:pPr>
            <a:r>
              <a:rPr lang="ru-RU" sz="5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Воспитание с учетом возрастных категорий детей гражданственности, уважения к правам и свободам человека, любви к окружающей природе, Родине, семье</a:t>
            </a:r>
            <a:r>
              <a:rPr lang="ru-RU" sz="5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ru-RU" sz="5600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5000"/>
              </a:lnSpc>
              <a:buNone/>
              <a:tabLst>
                <a:tab pos="1733550" algn="l"/>
              </a:tabLst>
            </a:pPr>
            <a:r>
              <a:rPr lang="ru-RU" sz="5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 Осуществление необходимой коррекции недостатков в физическом и (или) психическом развитии воспитанников</a:t>
            </a:r>
            <a:r>
              <a:rPr lang="ru-RU" sz="5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ru-RU" sz="5600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5000"/>
              </a:lnSpc>
              <a:buNone/>
              <a:tabLst>
                <a:tab pos="1733550" algn="l"/>
              </a:tabLst>
            </a:pPr>
            <a:r>
              <a:rPr lang="ru-RU" sz="5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5. Взаимодействие с семьями воспитанников для обеспечения их полноценного развития</a:t>
            </a:r>
            <a:r>
              <a:rPr lang="ru-RU" sz="5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ru-RU" sz="5600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5000"/>
              </a:lnSpc>
              <a:buNone/>
              <a:tabLst>
                <a:tab pos="1733550" algn="l"/>
              </a:tabLst>
            </a:pPr>
            <a:r>
              <a:rPr lang="ru-RU" sz="5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6. Оказание консультативной и методической помощи родителям (законным представителям) по вопросам воспитания, обучения и развития детей</a:t>
            </a:r>
            <a:r>
              <a:rPr lang="ru-RU" sz="5600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ru-RU" sz="5600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5000"/>
              </a:lnSpc>
              <a:buNone/>
              <a:tabLst>
                <a:tab pos="1733550" algn="l"/>
              </a:tabLst>
            </a:pPr>
            <a:r>
              <a:rPr lang="ru-RU" sz="5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7. Повышение профессионального мастерства педагогов.</a:t>
            </a:r>
          </a:p>
          <a:p>
            <a:pPr marL="0" indent="0" algn="just">
              <a:lnSpc>
                <a:spcPct val="125000"/>
              </a:lnSpc>
              <a:buNone/>
              <a:tabLst>
                <a:tab pos="1733550" algn="l"/>
              </a:tabLst>
            </a:pPr>
            <a:r>
              <a:rPr lang="ru-RU" sz="56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1194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260648"/>
            <a:ext cx="882047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своей деятельности учреждение руководствуется нормативно-правовыми документами: Конституцией РФ, Трудовым и Гражданским кодексами, Указами и распоряжениями Президента РФ, постановлениями и решениями Правительства РФ, Федеральным Государственным Образовательным Стандартом Дошкольного Образования от 17.10.2013г. N 1155, СП 2.4. 3648-20 «</a:t>
            </a:r>
            <a:r>
              <a:rPr lang="ru-RU" sz="16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Эпидемиологические требования к организациям воспитания и обучения, отдыха и оздоровления детей и молодёжи», СанПиН 1.2.3685-21 «Гигиенические нормативы и требования к обеспечению безопасности и безвредности для человека факторов среды обитания», Уставом МБДОУ N 60 «Теремок» и другими федеральными законами РФ.</a:t>
            </a:r>
          </a:p>
          <a:p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отделение «Теремок» отвечает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гигиеническим и санитарным требованиям: требования к условиям и режиму воспитания и обучения детей в ДОУ выполняются, санитарно-гигиеническое состояние, температурный и световой режим соответствует требованиям СанПиН 1.2.3685-21. Все эксплуатационное оборудование 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в исправном, рабочем состоянии. Участки прилегающей территории закреплены за группами по возрастам.</a:t>
            </a:r>
          </a:p>
          <a:p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функционирует стабильно, реализация перспективной Программы  на 2021-2025гг. позволяет перейти на режим развития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Педагогический коллектив на основе анализа и структурирования возникающих проблем умеет выстроить перспективы развития в соответствии с уровнем требований современного этапа развития общества.</a:t>
            </a:r>
          </a:p>
          <a:p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 доступное качественное образование, воспитание и развитие в безопасных, комфортных условиях, адаптированных к возможностям каждого ребенка. Качество образовательных воздействий осуществляется за счет эффективного использования современных образовательных технологий, в том числе информационно-коммуникационных</a:t>
            </a:r>
            <a:r>
              <a:rPr lang="ru-RU" sz="1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007821" y="5805264"/>
            <a:ext cx="936104" cy="894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hlinkClick r:id="rId2" action="ppaction://hlinksldjump"/>
              </a:rPr>
              <a:t>назад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0527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СПАСИБО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ЗА ВНИМАНИЕ!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8363272" cy="471338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Доклад подготовлен и оформлен творческой группой: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Старший воспитатель Широкова Е.В.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Учитель – логопед Бочкарева Г.Ю.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Шевергина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М.И.</a:t>
            </a:r>
          </a:p>
          <a:p>
            <a:pPr marL="0" indent="0" algn="ctr">
              <a:spcBef>
                <a:spcPct val="0"/>
              </a:spcBef>
              <a:buNone/>
            </a:pPr>
            <a:endPara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2023г.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52936"/>
            <a:ext cx="224010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562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67544" y="32048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323528" y="908720"/>
            <a:ext cx="8568952" cy="5832648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      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Наши контакты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      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Наши группы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3-4.    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Территория 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      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Контингент воспитанников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6-7.    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Охрана жизни и здоровья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Безопасность 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Питание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    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Развивающая среда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11-13.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Наши педагоги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14.     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Образовательный процесс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15.     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2" action="ppaction://hlinksldjump"/>
              </a:rPr>
              <a:t>Условия организации работы с детьми ОВЗ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16.     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3" action="ppaction://hlinksldjump"/>
              </a:rPr>
              <a:t>Дополнительное образование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17-18.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4" action="ppaction://hlinksldjump"/>
              </a:rPr>
              <a:t>Взаимодействие с родителями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19-21.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Связь с социумом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22-23.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Наши достижения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24.      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Участие в акциях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25.      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Перспективы и планы развития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26.        </a:t>
            </a:r>
            <a:r>
              <a:rPr lang="ru-RU" sz="6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Вывод</a:t>
            </a:r>
            <a:endParaRPr lang="ru-RU" sz="6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5000"/>
              </a:lnSpc>
              <a:spcAft>
                <a:spcPts val="0"/>
              </a:spcAft>
              <a:buNone/>
              <a:tabLst>
                <a:tab pos="1733550" algn="l"/>
              </a:tabLst>
            </a:pPr>
            <a:endParaRPr lang="ru-RU" b="1" dirty="0" smtClean="0">
              <a:solidFill>
                <a:srgbClr val="1F497D"/>
              </a:solidFill>
              <a:effectLst/>
              <a:latin typeface="Arial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715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r="9608" b="5065"/>
          <a:stretch/>
        </p:blipFill>
        <p:spPr bwMode="auto">
          <a:xfrm>
            <a:off x="417574" y="36913"/>
            <a:ext cx="80454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92" y="5445225"/>
            <a:ext cx="98842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85654" y="2511806"/>
            <a:ext cx="1567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Наш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   сайт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88640"/>
            <a:ext cx="309634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Наши контакты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Наш адрес</a:t>
            </a:r>
          </a:p>
          <a:p>
            <a:r>
              <a:rPr lang="ru-RU" sz="16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141009, Россия, Московская область, </a:t>
            </a:r>
            <a:r>
              <a:rPr lang="ru-RU" sz="1600" b="0" i="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16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 Мытищи, ул. Академика Каргина, д.20.</a:t>
            </a:r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945966" y="1096034"/>
            <a:ext cx="312894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</a:p>
          <a:p>
            <a:pPr lvl="0" algn="ctr"/>
            <a:r>
              <a:rPr lang="ru-RU" sz="1400" b="1" dirty="0" smtClean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Пятидневная </a:t>
            </a:r>
            <a:r>
              <a:rPr lang="ru-RU" sz="1400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рабочая </a:t>
            </a:r>
            <a:r>
              <a:rPr lang="ru-RU" sz="1400" b="1" dirty="0" smtClean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неделя</a:t>
            </a:r>
          </a:p>
          <a:p>
            <a:pPr lvl="0" algn="ctr"/>
            <a:r>
              <a:rPr lang="ru-RU" sz="1400" b="1" dirty="0" smtClean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 07.00 до 19.00 часов.</a:t>
            </a:r>
          </a:p>
          <a:p>
            <a:pPr lvl="0" algn="ctr"/>
            <a:r>
              <a:rPr lang="ru-RU" sz="1400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Выходные дни: суббота, воскресенье, нерабочие</a:t>
            </a:r>
          </a:p>
          <a:p>
            <a:pPr lvl="0" algn="ctr"/>
            <a:r>
              <a:rPr lang="ru-RU" sz="1400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праздничные дни, установленные законодательством РФ</a:t>
            </a:r>
          </a:p>
          <a:p>
            <a:pPr lvl="0"/>
            <a:endParaRPr lang="ru-RU" sz="2000" b="1" dirty="0" smtClean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b="1" dirty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b="1" dirty="0" smtClean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b="1" dirty="0" smtClean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7236" y="41844"/>
            <a:ext cx="3137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 smtClean="0">
                <a:solidFill>
                  <a:srgbClr val="333399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mail:  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6835" y="2996393"/>
            <a:ext cx="2134666" cy="32494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0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(498) 687-22-42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37581" y="441954"/>
            <a:ext cx="2843808" cy="44627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mtsh_dou_60@mosreg.ru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1868255"/>
            <a:ext cx="223224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hlinkClick r:id="rId6"/>
              </a:rPr>
              <a:t>Подробнее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102" name="Picture 6">
            <a:hlinkClick r:id="rId7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0909" r="9394" b="9869"/>
          <a:stretch/>
        </p:blipFill>
        <p:spPr bwMode="auto">
          <a:xfrm>
            <a:off x="6732240" y="5445225"/>
            <a:ext cx="981340" cy="78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Овал 14"/>
          <p:cNvSpPr/>
          <p:nvPr/>
        </p:nvSpPr>
        <p:spPr>
          <a:xfrm>
            <a:off x="8274646" y="6003274"/>
            <a:ext cx="780997" cy="7447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" dirty="0" smtClean="0"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Назад</a:t>
            </a:r>
            <a:endParaRPr lang="ru-RU" sz="11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2511806"/>
            <a:ext cx="3378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телефон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89008" y="2911917"/>
            <a:ext cx="1759456" cy="4094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10"/>
              </a:rPr>
              <a:t>Подробнее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972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4"/>
          <a:stretch/>
        </p:blipFill>
        <p:spPr bwMode="auto">
          <a:xfrm>
            <a:off x="1619672" y="48653"/>
            <a:ext cx="5975784" cy="302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35332" b="7275"/>
          <a:stretch/>
        </p:blipFill>
        <p:spPr bwMode="auto">
          <a:xfrm>
            <a:off x="899592" y="3031278"/>
            <a:ext cx="4221435" cy="34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2" b="32400"/>
          <a:stretch/>
        </p:blipFill>
        <p:spPr bwMode="auto">
          <a:xfrm>
            <a:off x="4499993" y="3027249"/>
            <a:ext cx="3816424" cy="240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077" r="-7380"/>
          <a:stretch/>
        </p:blipFill>
        <p:spPr bwMode="auto">
          <a:xfrm>
            <a:off x="4499993" y="5349930"/>
            <a:ext cx="4104456" cy="110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35897" y="1916831"/>
            <a:ext cx="1728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НАШИ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  ГРУППЫ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53225" y="3324975"/>
            <a:ext cx="867328" cy="827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755" y="3324975"/>
            <a:ext cx="983550" cy="85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0" y="3324975"/>
            <a:ext cx="992414" cy="85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06" y="3324975"/>
            <a:ext cx="962720" cy="82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07" y="4437113"/>
            <a:ext cx="962718" cy="82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225" y="4437113"/>
            <a:ext cx="947164" cy="82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2" y="4437112"/>
            <a:ext cx="940243" cy="82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212" y="4437114"/>
            <a:ext cx="902294" cy="82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1" y="5519310"/>
            <a:ext cx="896937" cy="86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022" y="5552564"/>
            <a:ext cx="925743" cy="86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07" y="5552564"/>
            <a:ext cx="896937" cy="82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74192" y="5827121"/>
            <a:ext cx="102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hlinkClick r:id="rId9"/>
              </a:rPr>
              <a:t>1 группа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73351" y="5782280"/>
            <a:ext cx="1027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hlinkClick r:id="rId10"/>
              </a:rPr>
              <a:t>2 </a:t>
            </a:r>
            <a:r>
              <a:rPr lang="ru-RU" b="1" dirty="0">
                <a:solidFill>
                  <a:prstClr val="black"/>
                </a:solidFill>
                <a:hlinkClick r:id="rId10"/>
              </a:rPr>
              <a:t>группа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91455" y="5745495"/>
            <a:ext cx="1027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hlinkClick r:id="rId11"/>
              </a:rPr>
              <a:t>3</a:t>
            </a:r>
            <a:r>
              <a:rPr lang="ru-RU" b="1" dirty="0" smtClean="0">
                <a:hlinkClick r:id="rId11"/>
              </a:rPr>
              <a:t> группа</a:t>
            </a:r>
            <a:endParaRPr lang="ru-RU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633550" y="4718773"/>
            <a:ext cx="1027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hlinkClick r:id="rId12"/>
              </a:rPr>
              <a:t>4 группа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353225" y="4731384"/>
            <a:ext cx="1027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hlinkClick r:id="rId13"/>
              </a:rPr>
              <a:t>5</a:t>
            </a:r>
            <a:r>
              <a:rPr lang="ru-RU" b="1" dirty="0" smtClean="0">
                <a:solidFill>
                  <a:prstClr val="black"/>
                </a:solidFill>
                <a:hlinkClick r:id="rId13"/>
              </a:rPr>
              <a:t> </a:t>
            </a:r>
            <a:r>
              <a:rPr lang="ru-RU" b="1" dirty="0">
                <a:solidFill>
                  <a:prstClr val="black"/>
                </a:solidFill>
                <a:hlinkClick r:id="rId13"/>
              </a:rPr>
              <a:t>группа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120161" y="4700506"/>
            <a:ext cx="1027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hlinkClick r:id="rId14"/>
              </a:rPr>
              <a:t>6</a:t>
            </a:r>
            <a:r>
              <a:rPr lang="ru-RU" b="1" dirty="0" smtClean="0">
                <a:solidFill>
                  <a:prstClr val="black"/>
                </a:solidFill>
                <a:hlinkClick r:id="rId14"/>
              </a:rPr>
              <a:t> </a:t>
            </a:r>
            <a:r>
              <a:rPr lang="ru-RU" b="1" dirty="0">
                <a:solidFill>
                  <a:prstClr val="black"/>
                </a:solidFill>
                <a:hlinkClick r:id="rId14"/>
              </a:rPr>
              <a:t>группа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732920" y="4710219"/>
            <a:ext cx="1027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hlinkClick r:id="rId15"/>
              </a:rPr>
              <a:t>7</a:t>
            </a:r>
            <a:r>
              <a:rPr lang="ru-RU" b="1" dirty="0" smtClean="0">
                <a:solidFill>
                  <a:prstClr val="black"/>
                </a:solidFill>
                <a:hlinkClick r:id="rId15"/>
              </a:rPr>
              <a:t> </a:t>
            </a:r>
            <a:r>
              <a:rPr lang="ru-RU" b="1" dirty="0">
                <a:solidFill>
                  <a:prstClr val="black"/>
                </a:solidFill>
                <a:hlinkClick r:id="rId15"/>
              </a:rPr>
              <a:t>группа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862563" y="3551521"/>
            <a:ext cx="7328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/>
              </a:rPr>
              <a:t>ГКП</a:t>
            </a: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024481" y="3582299"/>
            <a:ext cx="114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hlinkClick r:id="rId17"/>
              </a:rPr>
              <a:t>10 </a:t>
            </a:r>
            <a:r>
              <a:rPr lang="ru-RU" b="1" dirty="0">
                <a:solidFill>
                  <a:prstClr val="black"/>
                </a:solidFill>
                <a:hlinkClick r:id="rId17"/>
              </a:rPr>
              <a:t>группа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311022" y="3554213"/>
            <a:ext cx="1027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hlinkClick r:id="rId18"/>
              </a:rPr>
              <a:t>9 группа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676561" y="3582299"/>
            <a:ext cx="1027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hlinkClick r:id="rId19"/>
              </a:rPr>
              <a:t>8</a:t>
            </a:r>
            <a:r>
              <a:rPr lang="ru-RU" b="1" dirty="0" smtClean="0">
                <a:solidFill>
                  <a:prstClr val="black"/>
                </a:solidFill>
                <a:hlinkClick r:id="rId19"/>
              </a:rPr>
              <a:t> </a:t>
            </a:r>
            <a:r>
              <a:rPr lang="ru-RU" b="1" dirty="0">
                <a:solidFill>
                  <a:prstClr val="black"/>
                </a:solidFill>
                <a:hlinkClick r:id="rId19"/>
              </a:rPr>
              <a:t>группа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08436" y="5814296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ТЕРЕМОК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8340811" y="5963274"/>
            <a:ext cx="780997" cy="69687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Назад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Владелец\Desktop\photo1686908055.jpe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5"/>
          <a:stretch/>
        </p:blipFill>
        <p:spPr bwMode="auto">
          <a:xfrm>
            <a:off x="6143149" y="161781"/>
            <a:ext cx="2904614" cy="1901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Владелец\Desktop\photo1686907856.jpe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/>
          <a:stretch/>
        </p:blipFill>
        <p:spPr bwMode="auto">
          <a:xfrm>
            <a:off x="110793" y="124038"/>
            <a:ext cx="3045513" cy="1939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1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66" y="4797152"/>
            <a:ext cx="2904939" cy="1641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3469"/>
            <a:ext cx="3045628" cy="2284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бъект 4"/>
          <p:cNvSpPr>
            <a:spLocks noGrp="1"/>
          </p:cNvSpPr>
          <p:nvPr>
            <p:ph sz="half" idx="1"/>
          </p:nvPr>
        </p:nvSpPr>
        <p:spPr>
          <a:xfrm>
            <a:off x="3084451" y="2461022"/>
            <a:ext cx="5447989" cy="43062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Дошкольное отделение «Теремок»  - это современное</a:t>
            </a:r>
            <a:r>
              <a:rPr lang="ru-RU" sz="160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отдельно стоящее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трёхэтажное здание, расположенное внутри жилого комплекса в восточной части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г.о.Мытищи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Территория обнесена железным забором, установлены металлические ворота.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одъездные пути обеспечивают проезд к зданию.</a:t>
            </a:r>
          </a:p>
          <a:p>
            <a:pPr marL="0" lvl="0" indent="0">
              <a:buNone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севера, запада и востока – жилые дома. Территория ограждена полосой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зеленых насаждений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 16 января 2007 года. 15 декабря 2022 года вышло Постановление Главы администрации городского округа Мытищи Московской области «О реорганизации МБОУ СОШ № 3 в форме присоединения к нему МБОУ «Лицей № 2», МБДОУ № 53 «Росточек», МБДОУ № 60 «Теремок», МБДОУ № 74 «Одуванчик».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1 апреля  детский сад стал частью образовательного комплекса МБОУ СОШ № 3 под руководством директора Волкова Ивана Ивановича.</a:t>
            </a:r>
          </a:p>
          <a:p>
            <a:pPr marL="0" indent="0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6" r="1258"/>
          <a:stretch/>
        </p:blipFill>
        <p:spPr bwMode="auto">
          <a:xfrm>
            <a:off x="301768" y="2996952"/>
            <a:ext cx="2782683" cy="1558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3413"/>
            <a:ext cx="3384376" cy="223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8172400" y="5693123"/>
            <a:ext cx="814239" cy="745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назад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5335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Территория</a:t>
            </a:r>
          </a:p>
        </p:txBody>
      </p:sp>
    </p:spTree>
    <p:extLst>
      <p:ext uri="{BB962C8B-B14F-4D97-AF65-F5344CB8AC3E}">
        <p14:creationId xmlns:p14="http://schemas.microsoft.com/office/powerpoint/2010/main" val="30427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0" y="2031715"/>
            <a:ext cx="2829770" cy="1886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E:\Elements\територия сад 2016\IMG_8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2" y="289260"/>
            <a:ext cx="2613682" cy="1742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Elements\територия сад 2016\IMG_88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77" y="289260"/>
            <a:ext cx="2738336" cy="1825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78" y="2114818"/>
            <a:ext cx="2593246" cy="1942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E:\Elements\територия сад 2016\IMG_86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9069"/>
            <a:ext cx="2746873" cy="1831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Elements\територия сад 2016\IMG_87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2" y="5295784"/>
            <a:ext cx="2379228" cy="1586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967" y="3861048"/>
            <a:ext cx="445586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хорошо озеленена, разбита на участки для прогулки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которые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оснащены игровым оборудованием и верандами,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оформленными по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сюжетам мультфильмов и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сказок. Имеются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цветочные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клумбы. Есть зона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искусственным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водоемом. Заложена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«Аллея выпускников»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вечнозеленой туи, цветут яблони в «Саду выпускников»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47146" y="4236068"/>
            <a:ext cx="42195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размещена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площадка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физкультурных занятий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воздухе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автогородок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дорожной разметкой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знаками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дорожного движения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разбит огород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ознакомления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окружающим миром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приобщения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трудовому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воспитанию. Хозяйственный двор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на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расстоянии от детских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участков.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C:\Users\Владелец\Desktop\photo1685440788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222" y="1889914"/>
            <a:ext cx="1745078" cy="2326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Владелец\Desktop\photo1686648950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935" y="1877338"/>
            <a:ext cx="1918287" cy="2557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E:\Elements\територия сад 2016\IMG_875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80" y="5267528"/>
            <a:ext cx="2421610" cy="1614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7884368" y="5836506"/>
            <a:ext cx="792088" cy="7986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назад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48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3356992"/>
            <a:ext cx="85689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воспитанников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308 детей от 2-х до 7 лет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Качественный состав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групп, из них: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группа кратковременного пребывания – 25 детей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группа раннего возраста  -  25 ребенок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группы для детей 3-4 лет (младшая) – 56 детей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группы для детей 4-5 лет (средняя) – 86 детей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5-6 лет (в том числе логопедические) – 58 детей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группы для детей 6-7 лет (в том числе логопедические) – 58 детей</a:t>
            </a:r>
          </a:p>
          <a:p>
            <a:pPr marL="0" indent="0">
              <a:buNone/>
            </a:pP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143000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Контингент воспитанников</a:t>
            </a:r>
            <a:br>
              <a:rPr lang="ru-RU" sz="20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Проектная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наполняемость  учреждения -  190 мест. Общая  площадь здания 4293,30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кв.м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., из них площадь помещений, используемых непосредственно для нужд образовательного процесса 2196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кв.м</a:t>
            </a:r>
            <a:r>
              <a:rPr lang="ru-RU" sz="1600" dirty="0">
                <a:solidFill>
                  <a:schemeClr val="tx2"/>
                </a:solidFill>
                <a:latin typeface="Times New Roman"/>
                <a:ea typeface="Calibri"/>
              </a:rPr>
              <a:t>.</a:t>
            </a:r>
            <a:r>
              <a:rPr lang="ru-RU" sz="1600" dirty="0">
                <a:latin typeface="Times New Roman"/>
                <a:ea typeface="Calibri"/>
              </a:rPr>
              <a:t/>
            </a:r>
            <a:br>
              <a:rPr lang="ru-RU" sz="1600" dirty="0">
                <a:latin typeface="Times New Roman"/>
                <a:ea typeface="Calibri"/>
              </a:rPr>
            </a:b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8125" b="7723"/>
          <a:stretch/>
        </p:blipFill>
        <p:spPr>
          <a:xfrm>
            <a:off x="3157415" y="899718"/>
            <a:ext cx="2808312" cy="1924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824115"/>
            <a:ext cx="3586483" cy="1700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19312"/>
            <a:ext cx="2924884" cy="2193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7"/>
          <a:stretch/>
        </p:blipFill>
        <p:spPr>
          <a:xfrm>
            <a:off x="6166445" y="1129686"/>
            <a:ext cx="2737393" cy="168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25416"/>
          <a:stretch/>
        </p:blipFill>
        <p:spPr>
          <a:xfrm>
            <a:off x="5996931" y="4365104"/>
            <a:ext cx="3024336" cy="1549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вал 1"/>
          <p:cNvSpPr/>
          <p:nvPr/>
        </p:nvSpPr>
        <p:spPr>
          <a:xfrm>
            <a:off x="7740352" y="5921897"/>
            <a:ext cx="864096" cy="8488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назад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2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3089</TotalTime>
  <Words>2486</Words>
  <Application>Microsoft Office PowerPoint</Application>
  <PresentationFormat>Экран (4:3)</PresentationFormat>
  <Paragraphs>319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Уважаемые читатели!</vt:lpstr>
      <vt:lpstr>Презентация PowerPoint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Контингент воспитанников Проектная наполняемость  учреждения -  190 мест. Общая  площадь здания 4293,30 кв.м., из них площадь помещений, используемых непосредственно для нужд образовательного процесса 2196 кв.м. </vt:lpstr>
      <vt:lpstr>Охрана жизни и здоровья Оздоровительная работа в ДОУ проводится на основе нормативно –правовых документов: Федеральный закон от 30 марта 1999 г. № 52-ФЗ «О санитарно-эпидемиологическом благополучии населения»; Санитарно-эпидемиологических требованиях к организациям воспитания и обучения, отдыха и оздоровления детей и молодежи СП 2.4.3648-20</vt:lpstr>
      <vt:lpstr>Презентация PowerPoint</vt:lpstr>
      <vt:lpstr> Безопасность Основными направлениями деятельности по обеспечению безопасности в детском саду являются:</vt:lpstr>
      <vt:lpstr>Питание В ДО сформирована эффективная система контроля за организацией питания детей. Контроль за качеством питания, закладкой продуктов, кулинарной обработкой, выходом блюд, вкусовыми качествами пищи, правильностью хранения и соблюдением сроков реализации продуктов питания осуществляет медицинская сестра детского сада и комиссия по питанию.</vt:lpstr>
      <vt:lpstr>Развивающая среда Среда, в которой развивается ребенок, должна обеспечивать личностно-ориентированное воспитание и социально-эмоциональное взаимодействие детей со взрослыми, где ребенок проявляет себя, выражает осознанно-правильное отношение к окружающему, реализуя себя как личность.</vt:lpstr>
      <vt:lpstr>      Наши педагоги В ДО сформирован профессионально грамотный и творческий коллектив, шагающий в ногу со временем и реализующий инновационные технологии. Профессиональная  компетентность  педагогов  отвечает  современным требованиям  к  осуществляемой  ими  образовательной  деятельности. Данные  о педагогическом стаже, образовании, квалификации свидетельствуют о стабильности коллектива,  его  работоспособности,  потенциальных  возможностях  к  творческой деятельности, положительной динамики роста его профессиональной компетентности. Педагоги детского сада постоянно повышают свой профессиональный уровень, посещают методические объединения, знакомятся с опытом работы своих коллег и других дошкольных учреждений.  </vt:lpstr>
      <vt:lpstr>  В течении 2022-2023 учебного года 2 педагога приняли участие в ОМО, проводимых в других садах. Педагоги        ДО делились опытом по следующим темам:   «Конструктивно – модельная деятельность как основа творческих способностей»    Чагина В.С. «Конструирование из природного материала»   «Формы организации социально – нравственного воспитания детей дошкольного возраста»   Агаева Э.А. « Дидактические игры как средство работы по гражданско – патриотическому воспитаниюдетей»   Приняли участие:   - в региональной педагогической конференции «Функциональная грамотность: навыки развития,      эффективные стратегии»    Казачинская А.О. «Влияние витражной техники на креативное мышление дошкольников»   - в зональном семинаре «Проектно – исследовательская деятельность в ДОО, как форма партнерства с       родителями»   Широкова Е.В., Ротанова Н.В. «Работа с родителями в рамках реализации проекта ДОУ «Книга Памяти»   - в фестивале педагогических идей    Выставка творчества педагогов «Картины из фетра.     </vt:lpstr>
      <vt:lpstr>         Педагогическая практика студентов ( 3 курс – 10 человек, 4 курс – 5 человек) в дошкольном отделении «Теремок» Основные цели: 1. Организовать практическую подготовку студентов. 2. Привить студентам педагогические навыки. 3. Сформировать профессиональные качества воспитателей. Наставники студентов: Мисник Е.П., Птухина А.А., Криванчикова Е.О., Смирнова О.А.,Пешкарева Л.Ф., Шевергина М.И., Елманбетова М.Ш., Карташова И.Г., Широкова Е.В.    </vt:lpstr>
      <vt:lpstr> Образовательно – воспитательный процесс в ДО  строится в соответствии:</vt:lpstr>
      <vt:lpstr>Условия организации работы с детьми ОВЗ В 2022-2023 учебном году логопедической помощью охвачены  61 человек: 2 группы – подготовительные, 2 группы - старшие. Из них детей с логопедическими заключениями: ОНР – 2-3 уровень – 4 человека, ОНР – 3 уровень – 13 человек, ОНР 3-4 уровень – 3, ОНР – 4 уровень – 11 человек, ФФНР – 30 человек.</vt:lpstr>
      <vt:lpstr>Дополнительное образование Дошкольное отделение «Теремок» оказывает услуги по дополнительному образованию (кружковая работа), предусмотренные Уставом ДОУ. Реализация программ дополнительного образования позволяет строить образовательный процесс с учётом индивидуальных особенностей и предпочтений ребёнка, предоставляя возможность самореализации каждому воспитаннику, способствует личностному развитию. В течение 2022 -2023 уч.г. были организованы 5 бесплатных, 15 платных кружков по различным направлениям развития воспитанников.</vt:lpstr>
      <vt:lpstr>Презентация PowerPoint</vt:lpstr>
      <vt:lpstr>В  работе  с  родителями  воспитанников  были использованы разные  формы работы. Родители приняли активное  участие в совместных творческих выставках, конкурсах, участвовали  в акциях и трудовом субботниках по благоустройству территории.  </vt:lpstr>
      <vt:lpstr>      Связь с социумом. В течение  года   проводилась  активная работа в сотрудничестве с разными социальными институтами. Для развития социальных навыков психологической готовности, к обучению в школе мы сотрудничаем с МБОУ СОШ N3 . Организовывались индивидуальные консультации для будущих первоклассников и их родителей с привлечением учителей начальной школы. Сотрудничество с библиотекой школы повышает уровень познавательного интереса детей дошкольного возраста через приобщение их к культуре чтения художественной литературы. В рамках сотрудничества было проведено много интересных мероприятий: «Знакомство с библиотекой», патриотическая программа «Салют Победы».            </vt:lpstr>
      <vt:lpstr>Сотрудничество с пожарной частью «СПЧ – 17» позволяет организовывать встречи с интересными людьми - героями нашего времени, людьми героических профессий. На встречу пришли спасатели и пожарные. Организованы совместные мероприятия «Мой папа – пожарный», «Осторожно огонь», «Пожар рождается от искры». </vt:lpstr>
      <vt:lpstr>Презентация PowerPoint</vt:lpstr>
      <vt:lpstr>Наши достижения В течение 2022-2023 учебного года дошкольное отделение «Теремок» является участником различных конкурсов для педагогов и воспитанников.          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Теремок</dc:creator>
  <cp:lastModifiedBy>Владелец</cp:lastModifiedBy>
  <cp:revision>131</cp:revision>
  <dcterms:created xsi:type="dcterms:W3CDTF">2023-06-12T16:39:20Z</dcterms:created>
  <dcterms:modified xsi:type="dcterms:W3CDTF">2023-08-02T11:31:01Z</dcterms:modified>
</cp:coreProperties>
</file>